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444" r:id="rId3"/>
    <p:sldId id="447" r:id="rId4"/>
    <p:sldId id="472" r:id="rId5"/>
    <p:sldId id="475" r:id="rId6"/>
    <p:sldId id="446" r:id="rId7"/>
    <p:sldId id="467" r:id="rId8"/>
    <p:sldId id="468" r:id="rId9"/>
    <p:sldId id="469" r:id="rId10"/>
    <p:sldId id="470" r:id="rId11"/>
    <p:sldId id="466" r:id="rId12"/>
    <p:sldId id="478" r:id="rId13"/>
    <p:sldId id="477" r:id="rId14"/>
    <p:sldId id="480" r:id="rId15"/>
    <p:sldId id="481" r:id="rId16"/>
    <p:sldId id="482" r:id="rId17"/>
    <p:sldId id="484" r:id="rId18"/>
    <p:sldId id="450" r:id="rId19"/>
  </p:sldIdLst>
  <p:sldSz cx="12192000" cy="68580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99091"/>
          </a:xfrm>
          <a:prstGeom prst="rect">
            <a:avLst/>
          </a:prstGeom>
        </p:spPr>
        <p:txBody>
          <a:bodyPr vert="horz" lIns="91440" tIns="45720" rIns="91440" bIns="45720" rtlCol="0"/>
          <a:lstStyle>
            <a:lvl1pPr algn="r">
              <a:defRPr sz="1200"/>
            </a:lvl1pPr>
          </a:lstStyle>
          <a:p>
            <a:fld id="{37EA7770-2E65-46A5-AEA1-470ECEA2C62F}" type="datetimeFigureOut">
              <a:rPr lang="en-CA" smtClean="0"/>
              <a:t>2023-10-16</a:t>
            </a:fld>
            <a:endParaRPr lang="en-CA"/>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787126"/>
            <a:ext cx="5486400" cy="39167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448185"/>
            <a:ext cx="2971800" cy="49909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9448185"/>
            <a:ext cx="2971800" cy="499090"/>
          </a:xfrm>
          <a:prstGeom prst="rect">
            <a:avLst/>
          </a:prstGeom>
        </p:spPr>
        <p:txBody>
          <a:bodyPr vert="horz" lIns="91440" tIns="45720" rIns="91440" bIns="45720" rtlCol="0" anchor="b"/>
          <a:lstStyle>
            <a:lvl1pPr algn="r">
              <a:defRPr sz="1200"/>
            </a:lvl1pPr>
          </a:lstStyle>
          <a:p>
            <a:fld id="{1E9B5C4F-E4DE-444F-8BC3-2970C6A24163}" type="slidenum">
              <a:rPr lang="en-CA" smtClean="0"/>
              <a:t>‹#›</a:t>
            </a:fld>
            <a:endParaRPr lang="en-CA"/>
          </a:p>
        </p:txBody>
      </p:sp>
    </p:spTree>
    <p:extLst>
      <p:ext uri="{BB962C8B-B14F-4D97-AF65-F5344CB8AC3E}">
        <p14:creationId xmlns:p14="http://schemas.microsoft.com/office/powerpoint/2010/main" val="12816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812800" y="1219200"/>
            <a:ext cx="10566400" cy="914400"/>
          </a:xfrm>
          <a:custGeom>
            <a:avLst/>
            <a:gdLst>
              <a:gd name="T0" fmla="*/ 0 w 1000"/>
              <a:gd name="T1" fmla="*/ 914400 h 1000"/>
              <a:gd name="T2" fmla="*/ 0 w 1000"/>
              <a:gd name="T3" fmla="*/ 0 h 1000"/>
              <a:gd name="T4" fmla="*/ 79248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sz="2400"/>
          </a:p>
        </p:txBody>
      </p:sp>
      <p:sp>
        <p:nvSpPr>
          <p:cNvPr id="5" name="Line 8"/>
          <p:cNvSpPr>
            <a:spLocks noChangeShapeType="1"/>
          </p:cNvSpPr>
          <p:nvPr/>
        </p:nvSpPr>
        <p:spPr bwMode="auto">
          <a:xfrm>
            <a:off x="2641601" y="3962400"/>
            <a:ext cx="8682567"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sz="2400"/>
          </a:p>
        </p:txBody>
      </p:sp>
      <p:sp>
        <p:nvSpPr>
          <p:cNvPr id="55298" name="Rectangle 2"/>
          <p:cNvSpPr>
            <a:spLocks noGrp="1" noChangeArrowheads="1"/>
          </p:cNvSpPr>
          <p:nvPr>
            <p:ph type="ctrTitle"/>
          </p:nvPr>
        </p:nvSpPr>
        <p:spPr>
          <a:xfrm>
            <a:off x="1219201" y="1524000"/>
            <a:ext cx="10164233" cy="1752600"/>
          </a:xfrm>
        </p:spPr>
        <p:txBody>
          <a:bodyPr/>
          <a:lstStyle>
            <a:lvl1pPr>
              <a:defRPr sz="5000"/>
            </a:lvl1pPr>
          </a:lstStyle>
          <a:p>
            <a:pPr lvl="0"/>
            <a:r>
              <a:rPr lang="en-US" altLang="en-US" noProof="0"/>
              <a:t>Click to edit Master title style</a:t>
            </a:r>
          </a:p>
        </p:txBody>
      </p:sp>
      <p:sp>
        <p:nvSpPr>
          <p:cNvPr id="55299" name="Rectangle 3"/>
          <p:cNvSpPr>
            <a:spLocks noGrp="1" noChangeArrowheads="1"/>
          </p:cNvSpPr>
          <p:nvPr>
            <p:ph type="subTitle" idx="1"/>
          </p:nvPr>
        </p:nvSpPr>
        <p:spPr>
          <a:xfrm>
            <a:off x="2641600" y="3962400"/>
            <a:ext cx="87376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6" name="Rectangle 4"/>
          <p:cNvSpPr>
            <a:spLocks noGrp="1" noChangeArrowheads="1"/>
          </p:cNvSpPr>
          <p:nvPr>
            <p:ph type="dt" sz="half" idx="10"/>
          </p:nvPr>
        </p:nvSpPr>
        <p:spPr/>
        <p:txBody>
          <a:bodyPr/>
          <a:lstStyle>
            <a:lvl1pPr>
              <a:defRPr smtClean="0"/>
            </a:lvl1pPr>
          </a:lstStyle>
          <a:p>
            <a:fld id="{6A18BFC9-E68E-4709-A2E3-016457C356F2}" type="datetimeFigureOut">
              <a:rPr lang="en-CA" smtClean="0"/>
              <a:t>2023-10-16</a:t>
            </a:fld>
            <a:endParaRPr lang="en-CA"/>
          </a:p>
        </p:txBody>
      </p:sp>
      <p:sp>
        <p:nvSpPr>
          <p:cNvPr id="7" name="Rectangle 5"/>
          <p:cNvSpPr>
            <a:spLocks noGrp="1" noChangeArrowheads="1"/>
          </p:cNvSpPr>
          <p:nvPr>
            <p:ph type="ftr" sz="quarter" idx="11"/>
          </p:nvPr>
        </p:nvSpPr>
        <p:spPr>
          <a:xfrm>
            <a:off x="4165600" y="6243638"/>
            <a:ext cx="3860800" cy="457200"/>
          </a:xfrm>
        </p:spPr>
        <p:txBody>
          <a:bodyPr/>
          <a:lstStyle>
            <a:lvl1pPr>
              <a:defRPr smtClean="0"/>
            </a:lvl1pPr>
          </a:lstStyle>
          <a:p>
            <a:endParaRPr lang="en-CA"/>
          </a:p>
        </p:txBody>
      </p:sp>
      <p:sp>
        <p:nvSpPr>
          <p:cNvPr id="8" name="Rectangle 6"/>
          <p:cNvSpPr>
            <a:spLocks noGrp="1" noChangeArrowheads="1"/>
          </p:cNvSpPr>
          <p:nvPr>
            <p:ph type="sldNum" sz="quarter" idx="12"/>
          </p:nvPr>
        </p:nvSpPr>
        <p:spPr/>
        <p:txBody>
          <a:bodyPr/>
          <a:lstStyle>
            <a:lvl1pPr>
              <a:defRPr smtClean="0"/>
            </a:lvl1pPr>
          </a:lstStyle>
          <a:p>
            <a:fld id="{EA4B2197-8DBD-4CDC-8B1E-3DEEBB651FF6}" type="slidenum">
              <a:rPr lang="en-CA" smtClean="0"/>
              <a:t>‹#›</a:t>
            </a:fld>
            <a:endParaRPr lang="en-CA"/>
          </a:p>
        </p:txBody>
      </p:sp>
    </p:spTree>
    <p:extLst>
      <p:ext uri="{BB962C8B-B14F-4D97-AF65-F5344CB8AC3E}">
        <p14:creationId xmlns:p14="http://schemas.microsoft.com/office/powerpoint/2010/main" val="2140704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291117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125942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30725"/>
          </a:xfrm>
        </p:spPr>
        <p:txBody>
          <a:bodyPr/>
          <a:lstStyle/>
          <a:p>
            <a:pPr lvl="0"/>
            <a:r>
              <a:rPr lang="en-US" noProof="0"/>
              <a:t>Click icon to add chart</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21536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847833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5" name="Rectangle 5"/>
          <p:cNvSpPr>
            <a:spLocks noGrp="1" noChangeArrowheads="1"/>
          </p:cNvSpPr>
          <p:nvPr>
            <p:ph type="ftr" sz="quarter" idx="11"/>
          </p:nvPr>
        </p:nvSpPr>
        <p:spPr>
          <a:ln/>
        </p:spPr>
        <p:txBody>
          <a:bodyPr/>
          <a:lstStyle>
            <a:lvl1pPr>
              <a:defRPr/>
            </a:lvl1pPr>
          </a:lstStyle>
          <a:p>
            <a:endParaRPr lang="en-CA"/>
          </a:p>
        </p:txBody>
      </p:sp>
      <p:sp>
        <p:nvSpPr>
          <p:cNvPr id="6"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77188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6" name="Rectangle 5"/>
          <p:cNvSpPr>
            <a:spLocks noGrp="1" noChangeArrowheads="1"/>
          </p:cNvSpPr>
          <p:nvPr>
            <p:ph type="ftr" sz="quarter" idx="11"/>
          </p:nvPr>
        </p:nvSpPr>
        <p:spPr>
          <a:ln/>
        </p:spPr>
        <p:txBody>
          <a:bodyPr/>
          <a:lstStyle>
            <a:lvl1pPr>
              <a:defRPr/>
            </a:lvl1pPr>
          </a:lstStyle>
          <a:p>
            <a:endParaRPr lang="en-CA"/>
          </a:p>
        </p:txBody>
      </p:sp>
      <p:sp>
        <p:nvSpPr>
          <p:cNvPr id="7"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88144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8" name="Rectangle 5"/>
          <p:cNvSpPr>
            <a:spLocks noGrp="1" noChangeArrowheads="1"/>
          </p:cNvSpPr>
          <p:nvPr>
            <p:ph type="ftr" sz="quarter" idx="11"/>
          </p:nvPr>
        </p:nvSpPr>
        <p:spPr>
          <a:ln/>
        </p:spPr>
        <p:txBody>
          <a:bodyPr/>
          <a:lstStyle>
            <a:lvl1pPr>
              <a:defRPr/>
            </a:lvl1pPr>
          </a:lstStyle>
          <a:p>
            <a:endParaRPr lang="en-CA"/>
          </a:p>
        </p:txBody>
      </p:sp>
      <p:sp>
        <p:nvSpPr>
          <p:cNvPr id="9"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286145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4" name="Rectangle 5"/>
          <p:cNvSpPr>
            <a:spLocks noGrp="1" noChangeArrowheads="1"/>
          </p:cNvSpPr>
          <p:nvPr>
            <p:ph type="ftr" sz="quarter" idx="11"/>
          </p:nvPr>
        </p:nvSpPr>
        <p:spPr>
          <a:ln/>
        </p:spPr>
        <p:txBody>
          <a:bodyPr/>
          <a:lstStyle>
            <a:lvl1pPr>
              <a:defRPr/>
            </a:lvl1pPr>
          </a:lstStyle>
          <a:p>
            <a:endParaRPr lang="en-CA"/>
          </a:p>
        </p:txBody>
      </p:sp>
      <p:sp>
        <p:nvSpPr>
          <p:cNvPr id="5"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240490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3" name="Rectangle 5"/>
          <p:cNvSpPr>
            <a:spLocks noGrp="1" noChangeArrowheads="1"/>
          </p:cNvSpPr>
          <p:nvPr>
            <p:ph type="ftr" sz="quarter" idx="11"/>
          </p:nvPr>
        </p:nvSpPr>
        <p:spPr>
          <a:ln/>
        </p:spPr>
        <p:txBody>
          <a:bodyPr/>
          <a:lstStyle>
            <a:lvl1pPr>
              <a:defRPr/>
            </a:lvl1pPr>
          </a:lstStyle>
          <a:p>
            <a:endParaRPr lang="en-CA"/>
          </a:p>
        </p:txBody>
      </p:sp>
      <p:sp>
        <p:nvSpPr>
          <p:cNvPr id="4"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147410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6" name="Rectangle 5"/>
          <p:cNvSpPr>
            <a:spLocks noGrp="1" noChangeArrowheads="1"/>
          </p:cNvSpPr>
          <p:nvPr>
            <p:ph type="ftr" sz="quarter" idx="11"/>
          </p:nvPr>
        </p:nvSpPr>
        <p:spPr>
          <a:ln/>
        </p:spPr>
        <p:txBody>
          <a:bodyPr/>
          <a:lstStyle>
            <a:lvl1pPr>
              <a:defRPr/>
            </a:lvl1pPr>
          </a:lstStyle>
          <a:p>
            <a:endParaRPr lang="en-CA"/>
          </a:p>
        </p:txBody>
      </p:sp>
      <p:sp>
        <p:nvSpPr>
          <p:cNvPr id="7"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404429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A18BFC9-E68E-4709-A2E3-016457C356F2}" type="datetimeFigureOut">
              <a:rPr lang="en-CA" smtClean="0"/>
              <a:t>2023-10-16</a:t>
            </a:fld>
            <a:endParaRPr lang="en-CA"/>
          </a:p>
        </p:txBody>
      </p:sp>
      <p:sp>
        <p:nvSpPr>
          <p:cNvPr id="6" name="Rectangle 5"/>
          <p:cNvSpPr>
            <a:spLocks noGrp="1" noChangeArrowheads="1"/>
          </p:cNvSpPr>
          <p:nvPr>
            <p:ph type="ftr" sz="quarter" idx="11"/>
          </p:nvPr>
        </p:nvSpPr>
        <p:spPr>
          <a:ln/>
        </p:spPr>
        <p:txBody>
          <a:bodyPr/>
          <a:lstStyle>
            <a:lvl1pPr>
              <a:defRPr/>
            </a:lvl1pPr>
          </a:lstStyle>
          <a:p>
            <a:endParaRPr lang="en-CA"/>
          </a:p>
        </p:txBody>
      </p:sp>
      <p:sp>
        <p:nvSpPr>
          <p:cNvPr id="7" name="Rectangle 6"/>
          <p:cNvSpPr>
            <a:spLocks noGrp="1" noChangeArrowheads="1"/>
          </p:cNvSpPr>
          <p:nvPr>
            <p:ph type="sldNum" sz="quarter" idx="12"/>
          </p:nvPr>
        </p:nvSpPr>
        <p:spPr>
          <a:ln/>
        </p:spPr>
        <p:txBody>
          <a:bodyPr/>
          <a:lstStyle>
            <a:lvl1pPr>
              <a:defRPr/>
            </a:lvl1pPr>
          </a:lstStyle>
          <a:p>
            <a:fld id="{EA4B2197-8DBD-4CDC-8B1E-3DEEBB651FF6}" type="slidenum">
              <a:rPr lang="en-CA" smtClean="0"/>
              <a:t>‹#›</a:t>
            </a:fld>
            <a:endParaRPr lang="en-CA"/>
          </a:p>
        </p:txBody>
      </p:sp>
    </p:spTree>
    <p:extLst>
      <p:ext uri="{BB962C8B-B14F-4D97-AF65-F5344CB8AC3E}">
        <p14:creationId xmlns:p14="http://schemas.microsoft.com/office/powerpoint/2010/main" val="38613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4276" name="Rectangle 4"/>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mj-lt"/>
              </a:defRPr>
            </a:lvl1pPr>
          </a:lstStyle>
          <a:p>
            <a:fld id="{6A18BFC9-E68E-4709-A2E3-016457C356F2}" type="datetimeFigureOut">
              <a:rPr lang="en-CA" smtClean="0"/>
              <a:t>2023-10-16</a:t>
            </a:fld>
            <a:endParaRPr lang="en-CA"/>
          </a:p>
        </p:txBody>
      </p:sp>
      <p:sp>
        <p:nvSpPr>
          <p:cNvPr id="54277"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smtClean="0">
                <a:latin typeface="+mj-lt"/>
              </a:defRPr>
            </a:lvl1pPr>
          </a:lstStyle>
          <a:p>
            <a:endParaRPr lang="en-CA"/>
          </a:p>
        </p:txBody>
      </p:sp>
      <p:sp>
        <p:nvSpPr>
          <p:cNvPr id="54278" name="Rectangle 6"/>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mj-lt"/>
              </a:defRPr>
            </a:lvl1pPr>
          </a:lstStyle>
          <a:p>
            <a:fld id="{EA4B2197-8DBD-4CDC-8B1E-3DEEBB651FF6}" type="slidenum">
              <a:rPr lang="en-CA" smtClean="0"/>
              <a:t>‹#›</a:t>
            </a:fld>
            <a:endParaRPr lang="en-CA"/>
          </a:p>
        </p:txBody>
      </p:sp>
      <p:sp>
        <p:nvSpPr>
          <p:cNvPr id="1031" name="Freeform 7"/>
          <p:cNvSpPr>
            <a:spLocks noChangeArrowheads="1"/>
          </p:cNvSpPr>
          <p:nvPr/>
        </p:nvSpPr>
        <p:spPr bwMode="auto">
          <a:xfrm>
            <a:off x="508000" y="228600"/>
            <a:ext cx="10972800" cy="609600"/>
          </a:xfrm>
          <a:custGeom>
            <a:avLst/>
            <a:gdLst>
              <a:gd name="T0" fmla="*/ 0 w 1000"/>
              <a:gd name="T1" fmla="*/ 609600 h 1000"/>
              <a:gd name="T2" fmla="*/ 0 w 1000"/>
              <a:gd name="T3" fmla="*/ 0 h 1000"/>
              <a:gd name="T4" fmla="*/ 82296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sz="2400"/>
          </a:p>
        </p:txBody>
      </p:sp>
      <p:sp>
        <p:nvSpPr>
          <p:cNvPr id="1032" name="Line 8"/>
          <p:cNvSpPr>
            <a:spLocks noChangeShapeType="1"/>
          </p:cNvSpPr>
          <p:nvPr/>
        </p:nvSpPr>
        <p:spPr bwMode="auto">
          <a:xfrm>
            <a:off x="609600" y="6172200"/>
            <a:ext cx="10972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sz="2400"/>
          </a:p>
        </p:txBody>
      </p:sp>
    </p:spTree>
    <p:extLst>
      <p:ext uri="{BB962C8B-B14F-4D97-AF65-F5344CB8AC3E}">
        <p14:creationId xmlns:p14="http://schemas.microsoft.com/office/powerpoint/2010/main" val="20817833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5489B-D626-4FDF-A7E1-FCE974A13628}"/>
              </a:ext>
            </a:extLst>
          </p:cNvPr>
          <p:cNvSpPr>
            <a:spLocks noGrp="1"/>
          </p:cNvSpPr>
          <p:nvPr>
            <p:ph type="ctrTitle"/>
          </p:nvPr>
        </p:nvSpPr>
        <p:spPr>
          <a:xfrm>
            <a:off x="1219201" y="1524000"/>
            <a:ext cx="10164233" cy="1298713"/>
          </a:xfrm>
        </p:spPr>
        <p:txBody>
          <a:bodyPr/>
          <a:lstStyle/>
          <a:p>
            <a:pPr algn="ctr"/>
            <a:r>
              <a:rPr lang="en-US" sz="7200" b="1" dirty="0">
                <a:latin typeface="Comic Sans MS" panose="030F0702030302020204" pitchFamily="66" charset="0"/>
              </a:rPr>
              <a:t>THE CHOSEN</a:t>
            </a:r>
            <a:br>
              <a:rPr lang="en-US" sz="7200" b="1" dirty="0">
                <a:solidFill>
                  <a:schemeClr val="accent6">
                    <a:lumMod val="60000"/>
                    <a:lumOff val="40000"/>
                  </a:schemeClr>
                </a:solidFill>
                <a:latin typeface="Comic Sans MS" panose="030F0702030302020204" pitchFamily="66" charset="0"/>
              </a:rPr>
            </a:br>
            <a:r>
              <a:rPr lang="en-US" sz="6000" b="1" dirty="0">
                <a:solidFill>
                  <a:schemeClr val="accent6">
                    <a:lumMod val="60000"/>
                    <a:lumOff val="40000"/>
                  </a:schemeClr>
                </a:solidFill>
                <a:latin typeface="Comic Sans MS" panose="030F0702030302020204" pitchFamily="66" charset="0"/>
              </a:rPr>
              <a:t>EPISODE ONE</a:t>
            </a:r>
            <a:endParaRPr lang="en-CA" sz="6000" b="1" dirty="0">
              <a:solidFill>
                <a:schemeClr val="accent6">
                  <a:lumMod val="60000"/>
                  <a:lumOff val="40000"/>
                </a:schemeClr>
              </a:solidFill>
              <a:latin typeface="Comic Sans MS" panose="030F0702030302020204" pitchFamily="66" charset="0"/>
            </a:endParaRPr>
          </a:p>
        </p:txBody>
      </p:sp>
      <p:sp>
        <p:nvSpPr>
          <p:cNvPr id="3" name="Subtitle 2">
            <a:extLst>
              <a:ext uri="{FF2B5EF4-FFF2-40B4-BE49-F238E27FC236}">
                <a16:creationId xmlns:a16="http://schemas.microsoft.com/office/drawing/2014/main" id="{1B112DE6-4512-4E55-8B91-8240B0DA8D96}"/>
              </a:ext>
            </a:extLst>
          </p:cNvPr>
          <p:cNvSpPr>
            <a:spLocks noGrp="1"/>
          </p:cNvSpPr>
          <p:nvPr>
            <p:ph type="subTitle" idx="1"/>
          </p:nvPr>
        </p:nvSpPr>
        <p:spPr>
          <a:xfrm>
            <a:off x="7104184" y="7047914"/>
            <a:ext cx="3360615" cy="1579098"/>
          </a:xfrm>
        </p:spPr>
        <p:txBody>
          <a:bodyPr/>
          <a:lstStyle/>
          <a:p>
            <a:endParaRPr lang="en-CA" b="1" dirty="0">
              <a:latin typeface="Brush Script MT" panose="03060802040406070304" pitchFamily="66" charset="0"/>
            </a:endParaRPr>
          </a:p>
        </p:txBody>
      </p:sp>
    </p:spTree>
    <p:extLst>
      <p:ext uri="{BB962C8B-B14F-4D97-AF65-F5344CB8AC3E}">
        <p14:creationId xmlns:p14="http://schemas.microsoft.com/office/powerpoint/2010/main" val="2936789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Title 1">
            <a:extLst>
              <a:ext uri="{FF2B5EF4-FFF2-40B4-BE49-F238E27FC236}">
                <a16:creationId xmlns:a16="http://schemas.microsoft.com/office/drawing/2014/main" id="{BAF18D1D-48B6-46E1-D973-0E3BDC19F3C0}"/>
              </a:ext>
            </a:extLst>
          </p:cNvPr>
          <p:cNvSpPr>
            <a:spLocks noGrp="1"/>
          </p:cNvSpPr>
          <p:nvPr>
            <p:ph type="title"/>
          </p:nvPr>
        </p:nvSpPr>
        <p:spPr>
          <a:xfrm>
            <a:off x="609600" y="277814"/>
            <a:ext cx="10972800" cy="1139825"/>
          </a:xfrm>
        </p:spPr>
        <p:txBody>
          <a:bodyPr/>
          <a:lstStyle/>
          <a:p>
            <a:pPr algn="ctr"/>
            <a:r>
              <a:rPr lang="en-US" sz="4400" b="1" dirty="0">
                <a:solidFill>
                  <a:srgbClr val="00B050"/>
                </a:solidFill>
                <a:latin typeface="Comic Sans MS" panose="030F0702030302020204" pitchFamily="66" charset="0"/>
              </a:rPr>
              <a:t>ANDREW</a:t>
            </a:r>
          </a:p>
        </p:txBody>
      </p:sp>
      <p:pic>
        <p:nvPicPr>
          <p:cNvPr id="7170" name="Picture 2" descr="Andrew | The Chosen Wiki | Fandom">
            <a:extLst>
              <a:ext uri="{FF2B5EF4-FFF2-40B4-BE49-F238E27FC236}">
                <a16:creationId xmlns:a16="http://schemas.microsoft.com/office/drawing/2014/main" id="{9BCE1A35-417B-72AE-23A9-1CAA2B52D8C4}"/>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t="2992" r="1" b="26263"/>
          <a:stretch/>
        </p:blipFill>
        <p:spPr bwMode="auto">
          <a:xfrm>
            <a:off x="609600" y="1600201"/>
            <a:ext cx="5384800" cy="4530725"/>
          </a:xfrm>
          <a:prstGeom prst="rect">
            <a:avLst/>
          </a:prstGeom>
          <a:solidFill>
            <a:srgbClr val="FFFFFF"/>
          </a:solidFill>
        </p:spPr>
      </p:pic>
      <p:sp>
        <p:nvSpPr>
          <p:cNvPr id="7177" name="Content Placeholder 3">
            <a:extLst>
              <a:ext uri="{FF2B5EF4-FFF2-40B4-BE49-F238E27FC236}">
                <a16:creationId xmlns:a16="http://schemas.microsoft.com/office/drawing/2014/main" id="{A9636DDC-5873-085D-292A-4FA15080476F}"/>
              </a:ext>
            </a:extLst>
          </p:cNvPr>
          <p:cNvSpPr>
            <a:spLocks noGrp="1"/>
          </p:cNvSpPr>
          <p:nvPr>
            <p:ph sz="half" idx="2"/>
          </p:nvPr>
        </p:nvSpPr>
        <p:spPr>
          <a:xfrm>
            <a:off x="6197600" y="1600201"/>
            <a:ext cx="5384800" cy="4530725"/>
          </a:xfrm>
        </p:spPr>
        <p:txBody>
          <a:bodyPr/>
          <a:lstStyle/>
          <a:p>
            <a:r>
              <a:rPr lang="en-US" dirty="0"/>
              <a:t>One of first to follow Jesus</a:t>
            </a:r>
          </a:p>
          <a:p>
            <a:r>
              <a:rPr lang="en-US" dirty="0"/>
              <a:t>Brought brother Peter to Jesus</a:t>
            </a:r>
          </a:p>
          <a:p>
            <a:r>
              <a:rPr lang="en-US" dirty="0"/>
              <a:t>Together with Peter, James &amp; John, leaves everything &amp; follows Jesus after miraculous catch of fish</a:t>
            </a:r>
          </a:p>
          <a:p>
            <a:r>
              <a:rPr lang="en-US" dirty="0"/>
              <a:t>Plays key role in feeding of 5000</a:t>
            </a:r>
          </a:p>
          <a:p>
            <a:r>
              <a:rPr lang="en-US" dirty="0"/>
              <a:t>Was disciple of John the Baptist before meeting Jesus</a:t>
            </a:r>
          </a:p>
        </p:txBody>
      </p:sp>
    </p:spTree>
    <p:extLst>
      <p:ext uri="{BB962C8B-B14F-4D97-AF65-F5344CB8AC3E}">
        <p14:creationId xmlns:p14="http://schemas.microsoft.com/office/powerpoint/2010/main" val="166325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D8B8F0-C94C-96A2-DE85-7EC072F1332C}"/>
              </a:ext>
            </a:extLst>
          </p:cNvPr>
          <p:cNvSpPr>
            <a:spLocks noGrp="1"/>
          </p:cNvSpPr>
          <p:nvPr>
            <p:ph type="title"/>
          </p:nvPr>
        </p:nvSpPr>
        <p:spPr>
          <a:xfrm>
            <a:off x="609600" y="277814"/>
            <a:ext cx="10972800" cy="1139825"/>
          </a:xfrm>
        </p:spPr>
        <p:txBody>
          <a:bodyPr wrap="square" anchor="t">
            <a:normAutofit/>
          </a:bodyPr>
          <a:lstStyle/>
          <a:p>
            <a:pPr algn="ctr"/>
            <a:r>
              <a:rPr lang="en-US" sz="4400" b="1" dirty="0">
                <a:solidFill>
                  <a:srgbClr val="00B050"/>
                </a:solidFill>
                <a:latin typeface="Comic Sans MS" panose="030F0702030302020204" pitchFamily="66" charset="0"/>
              </a:rPr>
              <a:t>MARY MAGDALENE / LILITH / LIL</a:t>
            </a:r>
            <a:endParaRPr lang="en-CA" sz="4400" b="1" dirty="0">
              <a:solidFill>
                <a:srgbClr val="00B050"/>
              </a:solidFill>
              <a:latin typeface="Comic Sans MS" panose="030F0702030302020204" pitchFamily="66" charset="0"/>
            </a:endParaRPr>
          </a:p>
        </p:txBody>
      </p:sp>
      <p:pic>
        <p:nvPicPr>
          <p:cNvPr id="11" name="Picture 4" descr="The Chosen - “Fear not, for I have redeemed you. I have... | Facebook">
            <a:extLst>
              <a:ext uri="{FF2B5EF4-FFF2-40B4-BE49-F238E27FC236}">
                <a16:creationId xmlns:a16="http://schemas.microsoft.com/office/drawing/2014/main" id="{3D87D28A-E521-A573-865A-5B88C9978C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264" r="-2" b="12596"/>
          <a:stretch/>
        </p:blipFill>
        <p:spPr bwMode="auto">
          <a:xfrm>
            <a:off x="609600" y="1600201"/>
            <a:ext cx="5384800" cy="4530725"/>
          </a:xfrm>
          <a:prstGeom prst="rect">
            <a:avLst/>
          </a:prstGeom>
          <a:solidFill>
            <a:srgbClr val="FFFFFF"/>
          </a:solidFill>
        </p:spPr>
      </p:pic>
      <p:sp>
        <p:nvSpPr>
          <p:cNvPr id="16" name="Content Placeholder 3">
            <a:extLst>
              <a:ext uri="{FF2B5EF4-FFF2-40B4-BE49-F238E27FC236}">
                <a16:creationId xmlns:a16="http://schemas.microsoft.com/office/drawing/2014/main" id="{09DB64B2-E55F-41E7-E5FC-8292B49ABCE4}"/>
              </a:ext>
            </a:extLst>
          </p:cNvPr>
          <p:cNvSpPr>
            <a:spLocks noGrp="1"/>
          </p:cNvSpPr>
          <p:nvPr>
            <p:ph sz="half" idx="2"/>
          </p:nvPr>
        </p:nvSpPr>
        <p:spPr>
          <a:xfrm>
            <a:off x="6197600" y="1600201"/>
            <a:ext cx="5384800" cy="4530725"/>
          </a:xfrm>
        </p:spPr>
        <p:txBody>
          <a:bodyPr/>
          <a:lstStyle/>
          <a:p>
            <a:r>
              <a:rPr lang="en-US" dirty="0"/>
              <a:t>Cured by Jesus of 7 demons</a:t>
            </a:r>
          </a:p>
          <a:p>
            <a:r>
              <a:rPr lang="en-US" dirty="0"/>
              <a:t>Disciple of Jesus who travelled with him &amp; supported his ministry.</a:t>
            </a:r>
          </a:p>
          <a:p>
            <a:r>
              <a:rPr lang="en-US" dirty="0"/>
              <a:t>Was at crucifixion &amp; burial of Jesus</a:t>
            </a:r>
          </a:p>
          <a:p>
            <a:r>
              <a:rPr lang="en-US" dirty="0"/>
              <a:t>First witness of empty tomb, met risen Jesus</a:t>
            </a:r>
          </a:p>
          <a:p>
            <a:r>
              <a:rPr lang="en-US" dirty="0"/>
              <a:t>Sent by Jesus to tell other disciples</a:t>
            </a:r>
          </a:p>
        </p:txBody>
      </p:sp>
    </p:spTree>
    <p:extLst>
      <p:ext uri="{BB962C8B-B14F-4D97-AF65-F5344CB8AC3E}">
        <p14:creationId xmlns:p14="http://schemas.microsoft.com/office/powerpoint/2010/main" val="2814833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C8BFF2-BC89-669E-AD44-27C32B05DB81}"/>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MARY MAGDALENE - PROSTITUTE</a:t>
            </a:r>
            <a:endParaRPr lang="en-CA" sz="4400" b="1" dirty="0">
              <a:solidFill>
                <a:srgbClr val="00B050"/>
              </a:solidFill>
              <a:latin typeface="Comic Sans MS" panose="030F0702030302020204" pitchFamily="66" charset="0"/>
            </a:endParaRPr>
          </a:p>
        </p:txBody>
      </p:sp>
      <p:sp>
        <p:nvSpPr>
          <p:cNvPr id="6" name="Content Placeholder 5">
            <a:extLst>
              <a:ext uri="{FF2B5EF4-FFF2-40B4-BE49-F238E27FC236}">
                <a16:creationId xmlns:a16="http://schemas.microsoft.com/office/drawing/2014/main" id="{D1AF1FC9-E290-8388-3F2D-5D5031DB6071}"/>
              </a:ext>
            </a:extLst>
          </p:cNvPr>
          <p:cNvSpPr>
            <a:spLocks noGrp="1"/>
          </p:cNvSpPr>
          <p:nvPr>
            <p:ph idx="1"/>
          </p:nvPr>
        </p:nvSpPr>
        <p:spPr/>
        <p:txBody>
          <a:bodyPr/>
          <a:lstStyle/>
          <a:p>
            <a:r>
              <a:rPr lang="en-US" sz="2800" dirty="0"/>
              <a:t>Some have identified her as the sinful woman in Luke 7: 36 – 39. Sinful woman / prostitute</a:t>
            </a:r>
          </a:p>
          <a:p>
            <a:r>
              <a:rPr lang="en-US" sz="2800" dirty="0"/>
              <a:t>This is how she is presented in The Chosen – she is found in the Red Quarter.</a:t>
            </a:r>
          </a:p>
          <a:p>
            <a:r>
              <a:rPr lang="en-US" sz="2800" dirty="0"/>
              <a:t>No evidence in scripture that this is true.</a:t>
            </a:r>
          </a:p>
          <a:p>
            <a:r>
              <a:rPr lang="en-US" sz="2800" dirty="0"/>
              <a:t>In 591 Pope Gregory first pronounced her a sinful woman / prostitute</a:t>
            </a:r>
          </a:p>
          <a:p>
            <a:r>
              <a:rPr lang="en-US" sz="2800" dirty="0"/>
              <a:t>In 1969 the church admitted they had mistakenly identified her as such. </a:t>
            </a:r>
            <a:endParaRPr lang="en-CA" sz="2800" dirty="0"/>
          </a:p>
        </p:txBody>
      </p:sp>
    </p:spTree>
    <p:extLst>
      <p:ext uri="{BB962C8B-B14F-4D97-AF65-F5344CB8AC3E}">
        <p14:creationId xmlns:p14="http://schemas.microsoft.com/office/powerpoint/2010/main" val="417655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60AE0B99-1F75-3CE1-805E-063A4DF1A090}"/>
              </a:ext>
            </a:extLst>
          </p:cNvPr>
          <p:cNvSpPr>
            <a:spLocks noGrp="1"/>
          </p:cNvSpPr>
          <p:nvPr>
            <p:ph type="title"/>
          </p:nvPr>
        </p:nvSpPr>
        <p:spPr>
          <a:xfrm>
            <a:off x="609600" y="277814"/>
            <a:ext cx="10972800" cy="1139825"/>
          </a:xfrm>
        </p:spPr>
        <p:txBody>
          <a:bodyPr/>
          <a:lstStyle/>
          <a:p>
            <a:pPr algn="ctr"/>
            <a:r>
              <a:rPr lang="en-US" sz="4400" b="1" dirty="0">
                <a:solidFill>
                  <a:srgbClr val="00B050"/>
                </a:solidFill>
                <a:latin typeface="Comic Sans MS" panose="030F0702030302020204" pitchFamily="66" charset="0"/>
              </a:rPr>
              <a:t>JESUS</a:t>
            </a:r>
            <a:endParaRPr lang="en-US" sz="4400" dirty="0">
              <a:solidFill>
                <a:srgbClr val="00B050"/>
              </a:solidFill>
            </a:endParaRPr>
          </a:p>
        </p:txBody>
      </p:sp>
      <p:pic>
        <p:nvPicPr>
          <p:cNvPr id="5" name="Picture 2" descr="Jesus of Nazareth | The Chosen Wiki | Fandom">
            <a:extLst>
              <a:ext uri="{FF2B5EF4-FFF2-40B4-BE49-F238E27FC236}">
                <a16:creationId xmlns:a16="http://schemas.microsoft.com/office/drawing/2014/main" id="{31654199-B664-3FFB-00B2-FE6E4E0423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30" b="36112"/>
          <a:stretch/>
        </p:blipFill>
        <p:spPr bwMode="auto">
          <a:xfrm>
            <a:off x="609600" y="1600201"/>
            <a:ext cx="10972800" cy="4530725"/>
          </a:xfrm>
          <a:prstGeom prst="rect">
            <a:avLst/>
          </a:prstGeom>
          <a:solidFill>
            <a:srgbClr val="FFFFFF"/>
          </a:solidFill>
        </p:spPr>
      </p:pic>
    </p:spTree>
    <p:extLst>
      <p:ext uri="{BB962C8B-B14F-4D97-AF65-F5344CB8AC3E}">
        <p14:creationId xmlns:p14="http://schemas.microsoft.com/office/powerpoint/2010/main" val="262250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solidFill>
                  <a:srgbClr val="008000"/>
                </a:solidFill>
                <a:latin typeface="Comic Sans MS" panose="030F0702030302020204" pitchFamily="66" charset="0"/>
              </a:rPr>
              <a:t>OVERVIEW </a:t>
            </a:r>
            <a:br>
              <a:rPr lang="en-US" sz="5400" b="1" dirty="0">
                <a:solidFill>
                  <a:srgbClr val="008000"/>
                </a:solidFill>
                <a:latin typeface="Comic Sans MS" panose="030F0702030302020204" pitchFamily="66" charset="0"/>
              </a:rPr>
            </a:br>
            <a:r>
              <a:rPr lang="en-US" sz="5400" b="1" dirty="0">
                <a:solidFill>
                  <a:srgbClr val="008000"/>
                </a:solidFill>
                <a:latin typeface="Comic Sans MS" panose="030F0702030302020204" pitchFamily="66" charset="0"/>
              </a:rPr>
              <a:t>EPISODE ONE</a:t>
            </a:r>
            <a:endParaRPr lang="en-CA" sz="5400" b="1" dirty="0">
              <a:solidFill>
                <a:srgbClr val="008000"/>
              </a:solidFill>
              <a:latin typeface="Comic Sans MS" panose="030F0702030302020204" pitchFamily="66" charset="0"/>
            </a:endParaRPr>
          </a:p>
        </p:txBody>
      </p:sp>
    </p:spTree>
    <p:extLst>
      <p:ext uri="{BB962C8B-B14F-4D97-AF65-F5344CB8AC3E}">
        <p14:creationId xmlns:p14="http://schemas.microsoft.com/office/powerpoint/2010/main" val="3602813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10C759-A508-F7E2-CF57-72EFF71A1303}"/>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OVERVIEW EPISODE ONE</a:t>
            </a:r>
            <a:endParaRPr lang="en-CA" sz="4400" b="1" dirty="0">
              <a:solidFill>
                <a:srgbClr val="00B050"/>
              </a:solidFill>
              <a:latin typeface="Comic Sans MS" panose="030F0702030302020204" pitchFamily="66" charset="0"/>
            </a:endParaRPr>
          </a:p>
        </p:txBody>
      </p:sp>
      <p:sp>
        <p:nvSpPr>
          <p:cNvPr id="5" name="Content Placeholder 4">
            <a:extLst>
              <a:ext uri="{FF2B5EF4-FFF2-40B4-BE49-F238E27FC236}">
                <a16:creationId xmlns:a16="http://schemas.microsoft.com/office/drawing/2014/main" id="{F88D4A3A-3BB4-C215-0930-32AFB599ECC7}"/>
              </a:ext>
            </a:extLst>
          </p:cNvPr>
          <p:cNvSpPr>
            <a:spLocks noGrp="1"/>
          </p:cNvSpPr>
          <p:nvPr>
            <p:ph sz="half" idx="1"/>
          </p:nvPr>
        </p:nvSpPr>
        <p:spPr>
          <a:xfrm>
            <a:off x="609600" y="1086679"/>
            <a:ext cx="5384800" cy="5044248"/>
          </a:xfrm>
        </p:spPr>
        <p:txBody>
          <a:bodyPr/>
          <a:lstStyle/>
          <a:p>
            <a:r>
              <a:rPr lang="en-US" dirty="0"/>
              <a:t>We are introduced to Mary Magdalene &amp; a few disciples, getting to know who they are before  they met Jesus. Little tied directly to gospels. Backstories.</a:t>
            </a:r>
          </a:p>
          <a:p>
            <a:r>
              <a:rPr lang="en-US" dirty="0"/>
              <a:t>Romans ask Nicodemus to perform an exorcism on woman in Red Quarter, it fails &amp; he questions his faith</a:t>
            </a:r>
          </a:p>
          <a:p>
            <a:r>
              <a:rPr lang="en-US" dirty="0"/>
              <a:t>Brothers Peter &amp; Andrew , fishermen, cannot pay taxes,  </a:t>
            </a:r>
            <a:endParaRPr lang="en-CA" dirty="0"/>
          </a:p>
        </p:txBody>
      </p:sp>
      <p:sp>
        <p:nvSpPr>
          <p:cNvPr id="6" name="Content Placeholder 5">
            <a:extLst>
              <a:ext uri="{FF2B5EF4-FFF2-40B4-BE49-F238E27FC236}">
                <a16:creationId xmlns:a16="http://schemas.microsoft.com/office/drawing/2014/main" id="{B9E02B9A-5B8B-D173-6C5A-EE7A609D40F7}"/>
              </a:ext>
            </a:extLst>
          </p:cNvPr>
          <p:cNvSpPr>
            <a:spLocks noGrp="1"/>
          </p:cNvSpPr>
          <p:nvPr>
            <p:ph sz="half" idx="2"/>
          </p:nvPr>
        </p:nvSpPr>
        <p:spPr>
          <a:xfrm>
            <a:off x="6197600" y="1086679"/>
            <a:ext cx="5384800" cy="5044248"/>
          </a:xfrm>
        </p:spPr>
        <p:txBody>
          <a:bodyPr/>
          <a:lstStyle/>
          <a:p>
            <a:r>
              <a:rPr lang="en-US" dirty="0"/>
              <a:t>Simon lies to tax collector (Matthew) &amp; says he is working for Roman praetor</a:t>
            </a:r>
          </a:p>
          <a:p>
            <a:r>
              <a:rPr lang="en-US" dirty="0"/>
              <a:t>Mary Magdalene, after failed suicide attempt, goes home to father, who is unable to help.</a:t>
            </a:r>
          </a:p>
          <a:p>
            <a:r>
              <a:rPr lang="en-US" dirty="0"/>
              <a:t>As she is leaving a pub, she encounters Jesus, who identifies himself as creator of humanity, calls her by name Mary of Magdala &amp; reveals he knows who she is.</a:t>
            </a:r>
          </a:p>
          <a:p>
            <a:endParaRPr lang="en-CA" dirty="0"/>
          </a:p>
        </p:txBody>
      </p:sp>
    </p:spTree>
    <p:extLst>
      <p:ext uri="{BB962C8B-B14F-4D97-AF65-F5344CB8AC3E}">
        <p14:creationId xmlns:p14="http://schemas.microsoft.com/office/powerpoint/2010/main" val="2444120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5D9D-787D-5C26-4C06-847B18ACB295}"/>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FOR FURTHER REFLECTION</a:t>
            </a:r>
            <a:endParaRPr lang="en-CA" sz="4400" b="1" dirty="0">
              <a:solidFill>
                <a:srgbClr val="00B050"/>
              </a:solidFill>
              <a:latin typeface="Comic Sans MS" panose="030F0702030302020204" pitchFamily="66" charset="0"/>
            </a:endParaRPr>
          </a:p>
        </p:txBody>
      </p:sp>
      <p:sp>
        <p:nvSpPr>
          <p:cNvPr id="3" name="Content Placeholder 2">
            <a:extLst>
              <a:ext uri="{FF2B5EF4-FFF2-40B4-BE49-F238E27FC236}">
                <a16:creationId xmlns:a16="http://schemas.microsoft.com/office/drawing/2014/main" id="{84379705-923F-8C28-E224-8858A1210D71}"/>
              </a:ext>
            </a:extLst>
          </p:cNvPr>
          <p:cNvSpPr>
            <a:spLocks noGrp="1"/>
          </p:cNvSpPr>
          <p:nvPr>
            <p:ph idx="1"/>
          </p:nvPr>
        </p:nvSpPr>
        <p:spPr/>
        <p:txBody>
          <a:bodyPr/>
          <a:lstStyle/>
          <a:p>
            <a:r>
              <a:rPr lang="en-US" dirty="0"/>
              <a:t>Questions to ponder at home</a:t>
            </a:r>
          </a:p>
          <a:p>
            <a:r>
              <a:rPr lang="en-US" dirty="0"/>
              <a:t>Prayer points</a:t>
            </a:r>
          </a:p>
          <a:p>
            <a:r>
              <a:rPr lang="en-US" dirty="0"/>
              <a:t>Scripture to read, reflect on, pray with</a:t>
            </a:r>
          </a:p>
        </p:txBody>
      </p:sp>
    </p:spTree>
    <p:extLst>
      <p:ext uri="{BB962C8B-B14F-4D97-AF65-F5344CB8AC3E}">
        <p14:creationId xmlns:p14="http://schemas.microsoft.com/office/powerpoint/2010/main" val="2381990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E7F772-AEB2-A463-822D-6B4AB30C18A1}"/>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NOTES FOR THE CONVERSATION</a:t>
            </a:r>
            <a:endParaRPr lang="en-CA" sz="4400" b="1" dirty="0">
              <a:solidFill>
                <a:srgbClr val="00B050"/>
              </a:solidFill>
              <a:latin typeface="Comic Sans MS" panose="030F0702030302020204" pitchFamily="66" charset="0"/>
            </a:endParaRPr>
          </a:p>
        </p:txBody>
      </p:sp>
      <p:sp>
        <p:nvSpPr>
          <p:cNvPr id="6" name="Content Placeholder 5">
            <a:extLst>
              <a:ext uri="{FF2B5EF4-FFF2-40B4-BE49-F238E27FC236}">
                <a16:creationId xmlns:a16="http://schemas.microsoft.com/office/drawing/2014/main" id="{2E24F7C2-1202-8449-B63A-68A38515F9F7}"/>
              </a:ext>
            </a:extLst>
          </p:cNvPr>
          <p:cNvSpPr>
            <a:spLocks noGrp="1"/>
          </p:cNvSpPr>
          <p:nvPr>
            <p:ph idx="1"/>
          </p:nvPr>
        </p:nvSpPr>
        <p:spPr>
          <a:xfrm>
            <a:off x="609600" y="1417639"/>
            <a:ext cx="10972800" cy="4713287"/>
          </a:xfrm>
        </p:spPr>
        <p:txBody>
          <a:bodyPr/>
          <a:lstStyle/>
          <a:p>
            <a:pPr marL="0" marR="0" lvl="0" indent="0">
              <a:lnSpc>
                <a:spcPct val="107000"/>
              </a:lnSpc>
              <a:spcBef>
                <a:spcPts val="0"/>
              </a:spcBef>
              <a:spcAft>
                <a:spcPts val="0"/>
              </a:spcAft>
              <a:buNone/>
            </a:pPr>
            <a:endParaRPr lang="en-CA" sz="2800" kern="1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CA" sz="2800" kern="100" dirty="0">
                <a:effectLst/>
                <a:ea typeface="Calibri" panose="020F0502020204030204" pitchFamily="34" charset="0"/>
                <a:cs typeface="Times New Roman" panose="02020603050405020304" pitchFamily="18" charset="0"/>
              </a:rPr>
              <a:t>Sharing is optional. Each person shares on the level where they feel comfortable.</a:t>
            </a:r>
          </a:p>
          <a:p>
            <a:pPr marL="342900" marR="0" lvl="0" indent="-342900">
              <a:lnSpc>
                <a:spcPct val="107000"/>
              </a:lnSpc>
              <a:spcBef>
                <a:spcPts val="0"/>
              </a:spcBef>
              <a:spcAft>
                <a:spcPts val="0"/>
              </a:spcAft>
              <a:buFont typeface="Symbol" panose="05050102010706020507" pitchFamily="18" charset="2"/>
              <a:buChar char=""/>
            </a:pPr>
            <a:r>
              <a:rPr lang="en-CA" sz="2800" kern="100" dirty="0">
                <a:effectLst/>
                <a:ea typeface="Calibri" panose="020F0502020204030204" pitchFamily="34" charset="0"/>
                <a:cs typeface="Times New Roman" panose="02020603050405020304" pitchFamily="18" charset="0"/>
              </a:rPr>
              <a:t>Listen respectfully and openly. There is no discussion or commenting on what is shared.</a:t>
            </a:r>
          </a:p>
          <a:p>
            <a:pPr marL="342900" marR="0" lvl="0" indent="-342900">
              <a:lnSpc>
                <a:spcPct val="107000"/>
              </a:lnSpc>
              <a:spcBef>
                <a:spcPts val="0"/>
              </a:spcBef>
              <a:spcAft>
                <a:spcPts val="0"/>
              </a:spcAft>
              <a:buFont typeface="Symbol" panose="05050102010706020507" pitchFamily="18" charset="2"/>
              <a:buChar char=""/>
            </a:pPr>
            <a:r>
              <a:rPr lang="en-CA" sz="2800" kern="100" dirty="0">
                <a:effectLst/>
                <a:ea typeface="Calibri" panose="020F0502020204030204" pitchFamily="34" charset="0"/>
                <a:cs typeface="Times New Roman" panose="02020603050405020304" pitchFamily="18" charset="0"/>
              </a:rPr>
              <a:t>Participants are encouraged to share in the first person – I feel…</a:t>
            </a:r>
          </a:p>
          <a:p>
            <a:pPr marL="342900" marR="0" lvl="0" indent="-342900">
              <a:lnSpc>
                <a:spcPct val="107000"/>
              </a:lnSpc>
              <a:spcBef>
                <a:spcPts val="0"/>
              </a:spcBef>
              <a:spcAft>
                <a:spcPts val="0"/>
              </a:spcAft>
              <a:buFont typeface="Symbol" panose="05050102010706020507" pitchFamily="18" charset="2"/>
              <a:buChar char=""/>
            </a:pPr>
            <a:r>
              <a:rPr lang="en-CA" sz="2800" kern="100" dirty="0">
                <a:effectLst/>
                <a:ea typeface="Calibri" panose="020F0502020204030204" pitchFamily="34" charset="0"/>
                <a:cs typeface="Times New Roman" panose="02020603050405020304" pitchFamily="18" charset="0"/>
              </a:rPr>
              <a:t>Participants are encouraged to wait to share a second time until others who wish to do so have spoken.</a:t>
            </a:r>
          </a:p>
          <a:p>
            <a:pPr marL="342900" marR="0" lvl="0" indent="-342900">
              <a:lnSpc>
                <a:spcPct val="107000"/>
              </a:lnSpc>
              <a:spcBef>
                <a:spcPts val="0"/>
              </a:spcBef>
              <a:spcAft>
                <a:spcPts val="0"/>
              </a:spcAft>
              <a:buFont typeface="Symbol" panose="05050102010706020507" pitchFamily="18" charset="2"/>
              <a:buChar char=""/>
            </a:pPr>
            <a:r>
              <a:rPr lang="en-CA" sz="2800" kern="100" dirty="0">
                <a:effectLst/>
                <a:ea typeface="Calibri" panose="020F0502020204030204" pitchFamily="34" charset="0"/>
                <a:cs typeface="Times New Roman" panose="02020603050405020304" pitchFamily="18" charset="0"/>
              </a:rPr>
              <a:t>Anything shared in the group is confidential and does not leave the group. It is meant to be a gift for this group alone.</a:t>
            </a:r>
          </a:p>
          <a:p>
            <a:endParaRPr lang="en-CA" dirty="0"/>
          </a:p>
        </p:txBody>
      </p:sp>
    </p:spTree>
    <p:extLst>
      <p:ext uri="{BB962C8B-B14F-4D97-AF65-F5344CB8AC3E}">
        <p14:creationId xmlns:p14="http://schemas.microsoft.com/office/powerpoint/2010/main" val="1686253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EA4A95-32CF-3E75-6352-D61BC8B22422}"/>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TABLE TALK</a:t>
            </a:r>
            <a:endParaRPr lang="en-CA" sz="4400" b="1" dirty="0">
              <a:solidFill>
                <a:srgbClr val="00B050"/>
              </a:solidFill>
              <a:latin typeface="Comic Sans MS" panose="030F0702030302020204" pitchFamily="66" charset="0"/>
            </a:endParaRPr>
          </a:p>
        </p:txBody>
      </p:sp>
      <p:sp>
        <p:nvSpPr>
          <p:cNvPr id="5" name="Content Placeholder 4">
            <a:extLst>
              <a:ext uri="{FF2B5EF4-FFF2-40B4-BE49-F238E27FC236}">
                <a16:creationId xmlns:a16="http://schemas.microsoft.com/office/drawing/2014/main" id="{4C9AEAC8-76DE-3EE3-0D64-483F21AA8476}"/>
              </a:ext>
            </a:extLst>
          </p:cNvPr>
          <p:cNvSpPr>
            <a:spLocks noGrp="1"/>
          </p:cNvSpPr>
          <p:nvPr>
            <p:ph idx="1"/>
          </p:nvPr>
        </p:nvSpPr>
        <p:spPr>
          <a:xfrm>
            <a:off x="609600" y="1205948"/>
            <a:ext cx="10972800" cy="4924978"/>
          </a:xfrm>
        </p:spPr>
        <p:txBody>
          <a:bodyPr/>
          <a:lstStyle/>
          <a:p>
            <a:pPr marL="514350" indent="-514350">
              <a:buFont typeface="+mj-lt"/>
              <a:buAutoNum type="arabicPeriod"/>
            </a:pPr>
            <a:r>
              <a:rPr lang="en-US" sz="2800" dirty="0"/>
              <a:t>What character stood out most for you? Why? Which character did you identify with most?</a:t>
            </a:r>
          </a:p>
          <a:p>
            <a:pPr marL="514350" indent="-514350">
              <a:buFont typeface="+mj-lt"/>
              <a:buAutoNum type="arabicPeriod"/>
            </a:pPr>
            <a:r>
              <a:rPr lang="en-US" sz="2800" dirty="0"/>
              <a:t>What impacted you most in this episode and why?</a:t>
            </a:r>
          </a:p>
          <a:p>
            <a:pPr marL="514350" indent="-514350">
              <a:buFont typeface="+mj-lt"/>
              <a:buAutoNum type="arabicPeriod"/>
            </a:pPr>
            <a:r>
              <a:rPr lang="en-US" sz="2800" dirty="0"/>
              <a:t>What did you learn about Jesus from this episode? Was your impression or understanding of Jesus sharpened, challenged or changed?</a:t>
            </a:r>
          </a:p>
          <a:p>
            <a:pPr marL="514350" indent="-514350">
              <a:buFont typeface="+mj-lt"/>
              <a:buAutoNum type="arabicPeriod"/>
            </a:pPr>
            <a:r>
              <a:rPr lang="en-US" sz="2800" dirty="0"/>
              <a:t>Do you have a scripture passage that brings you comfort in difficult times?</a:t>
            </a:r>
          </a:p>
          <a:p>
            <a:pPr marL="514350" indent="-514350">
              <a:buFont typeface="+mj-lt"/>
              <a:buAutoNum type="arabicPeriod"/>
            </a:pPr>
            <a:r>
              <a:rPr lang="en-US" sz="2800" dirty="0"/>
              <a:t>Isaiah 43 reminds us God loves us &amp; is with us: that we belong to God – can you remember times you have experienced God’s love &amp; presence?</a:t>
            </a:r>
          </a:p>
          <a:p>
            <a:pPr marL="0" indent="0">
              <a:buNone/>
            </a:pPr>
            <a:endParaRPr lang="en-US" sz="2800" dirty="0"/>
          </a:p>
          <a:p>
            <a:pPr marL="514350" indent="-514350">
              <a:buFont typeface="+mj-lt"/>
              <a:buAutoNum type="arabicPeriod"/>
            </a:pPr>
            <a:endParaRPr lang="en-CA" b="1" dirty="0">
              <a:latin typeface="Comic Sans MS" panose="030F0702030302020204" pitchFamily="66" charset="0"/>
            </a:endParaRPr>
          </a:p>
        </p:txBody>
      </p:sp>
    </p:spTree>
    <p:extLst>
      <p:ext uri="{BB962C8B-B14F-4D97-AF65-F5344CB8AC3E}">
        <p14:creationId xmlns:p14="http://schemas.microsoft.com/office/powerpoint/2010/main" val="162205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a:extLst>
              <a:ext uri="{FF2B5EF4-FFF2-40B4-BE49-F238E27FC236}">
                <a16:creationId xmlns:a16="http://schemas.microsoft.com/office/drawing/2014/main" id="{BD8E692B-1094-5494-E8EC-666C293D6D8C}"/>
              </a:ext>
            </a:extLst>
          </p:cNvPr>
          <p:cNvSpPr>
            <a:spLocks noGrp="1"/>
          </p:cNvSpPr>
          <p:nvPr>
            <p:ph type="title"/>
          </p:nvPr>
        </p:nvSpPr>
        <p:spPr>
          <a:xfrm>
            <a:off x="609600" y="277814"/>
            <a:ext cx="10972800" cy="5592899"/>
          </a:xfrm>
        </p:spPr>
        <p:txBody>
          <a:bodyPr/>
          <a:lstStyle/>
          <a:p>
            <a:pPr algn="ctr"/>
            <a:r>
              <a:rPr lang="en-US" sz="4400" b="1" dirty="0">
                <a:solidFill>
                  <a:srgbClr val="00B050"/>
                </a:solidFill>
                <a:latin typeface="Comic Sans MS" panose="030F0702030302020204" pitchFamily="66" charset="0"/>
              </a:rPr>
              <a:t>KEY SCRIPTURE: ISAIAH 43</a:t>
            </a:r>
            <a:br>
              <a:rPr lang="en-US" sz="4400" b="1" dirty="0">
                <a:solidFill>
                  <a:schemeClr val="accent6">
                    <a:lumMod val="60000"/>
                    <a:lumOff val="40000"/>
                  </a:schemeClr>
                </a:solidFill>
                <a:latin typeface="Comic Sans MS" panose="030F0702030302020204" pitchFamily="66" charset="0"/>
              </a:rPr>
            </a:br>
            <a:br>
              <a:rPr lang="en-US" b="1" dirty="0">
                <a:solidFill>
                  <a:schemeClr val="accent6">
                    <a:lumMod val="60000"/>
                    <a:lumOff val="40000"/>
                  </a:schemeClr>
                </a:solidFill>
                <a:latin typeface="Comic Sans MS" panose="030F0702030302020204" pitchFamily="66" charset="0"/>
              </a:rPr>
            </a:br>
            <a:r>
              <a:rPr lang="en-US" sz="3200" b="1" dirty="0">
                <a:solidFill>
                  <a:schemeClr val="tx1"/>
                </a:solidFill>
                <a:latin typeface="Arial" panose="020B0604020202020204" pitchFamily="34" charset="0"/>
                <a:cs typeface="Arial" panose="020B0604020202020204" pitchFamily="34" charset="0"/>
              </a:rPr>
              <a:t>But now, thus says the Lord, who created you, O Jacob; who formed you, O Israel; Fear not, for I have redeemed you; I have called you by name: you are mine. </a:t>
            </a:r>
            <a:r>
              <a:rPr lang="en-CA" sz="32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When you pass through the waters, I will be with you; and through the rivers, you shall not drown; when you walk through fire you shall not be burned, and the flames shall not consume you. For I am the Lord your God, the Holy One of Israel, your Savior</a:t>
            </a:r>
            <a:r>
              <a:rPr lang="en-CA" sz="3200" b="1" kern="0" dirty="0">
                <a:solidFill>
                  <a:srgbClr val="000000"/>
                </a:solidFill>
                <a:effectLst/>
                <a:latin typeface="Comic Sans MS" panose="030F0702030302020204" pitchFamily="66" charset="0"/>
                <a:ea typeface="Times New Roman" panose="02020603050405020304" pitchFamily="18" charset="0"/>
                <a:cs typeface="Times New Roman" panose="02020603050405020304" pitchFamily="18" charset="0"/>
              </a:rPr>
              <a:t>. </a:t>
            </a:r>
            <a:br>
              <a:rPr lang="en-CA" sz="3200" b="1" kern="100" dirty="0">
                <a:effectLst/>
                <a:latin typeface="Comic Sans MS" panose="030F0702030302020204" pitchFamily="66" charset="0"/>
                <a:ea typeface="Calibri" panose="020F0502020204030204" pitchFamily="34" charset="0"/>
                <a:cs typeface="Times New Roman" panose="02020603050405020304" pitchFamily="18" charset="0"/>
              </a:rPr>
            </a:br>
            <a:br>
              <a:rPr lang="en-US" sz="2800" b="1" dirty="0">
                <a:solidFill>
                  <a:schemeClr val="tx1"/>
                </a:solidFill>
                <a:latin typeface="Comic Sans MS" panose="030F0702030302020204" pitchFamily="66" charset="0"/>
              </a:rPr>
            </a:br>
            <a:br>
              <a:rPr lang="en-US" b="1" dirty="0">
                <a:solidFill>
                  <a:schemeClr val="accent6">
                    <a:lumMod val="60000"/>
                    <a:lumOff val="40000"/>
                  </a:schemeClr>
                </a:solidFill>
                <a:latin typeface="Comic Sans MS" panose="030F0702030302020204" pitchFamily="66" charset="0"/>
              </a:rPr>
            </a:br>
            <a:br>
              <a:rPr lang="en-US" b="1" dirty="0">
                <a:solidFill>
                  <a:schemeClr val="accent6">
                    <a:lumMod val="60000"/>
                    <a:lumOff val="40000"/>
                  </a:schemeClr>
                </a:solidFill>
                <a:latin typeface="Comic Sans MS" panose="030F0702030302020204" pitchFamily="66" charset="0"/>
              </a:rPr>
            </a:br>
            <a:endParaRPr lang="en-US" b="1" dirty="0">
              <a:solidFill>
                <a:schemeClr val="accent6">
                  <a:lumMod val="60000"/>
                  <a:lumOff val="40000"/>
                </a:schemeClr>
              </a:solidFill>
              <a:latin typeface="Comic Sans MS" panose="030F0702030302020204" pitchFamily="66" charset="0"/>
            </a:endParaRPr>
          </a:p>
        </p:txBody>
      </p:sp>
    </p:spTree>
    <p:extLst>
      <p:ext uri="{BB962C8B-B14F-4D97-AF65-F5344CB8AC3E}">
        <p14:creationId xmlns:p14="http://schemas.microsoft.com/office/powerpoint/2010/main" val="1066723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82B19B-7D05-667F-6F1D-116688022964}"/>
              </a:ext>
            </a:extLst>
          </p:cNvPr>
          <p:cNvSpPr>
            <a:spLocks noGrp="1"/>
          </p:cNvSpPr>
          <p:nvPr>
            <p:ph type="title"/>
          </p:nvPr>
        </p:nvSpPr>
        <p:spPr>
          <a:xfrm>
            <a:off x="914400" y="2352814"/>
            <a:ext cx="10363200" cy="1362075"/>
          </a:xfrm>
        </p:spPr>
        <p:txBody>
          <a:bodyPr/>
          <a:lstStyle/>
          <a:p>
            <a:pPr algn="ctr"/>
            <a:r>
              <a:rPr lang="en-US" sz="5400" dirty="0">
                <a:latin typeface="Comic Sans MS" panose="030F0702030302020204" pitchFamily="66" charset="0"/>
              </a:rPr>
              <a:t>SACRMENTALITY / IMAGINATION / FILM AS PARABLE</a:t>
            </a:r>
            <a:endParaRPr lang="en-CA" sz="5400" dirty="0">
              <a:latin typeface="Comic Sans MS" panose="030F0702030302020204" pitchFamily="66" charset="0"/>
            </a:endParaRPr>
          </a:p>
        </p:txBody>
      </p:sp>
    </p:spTree>
    <p:extLst>
      <p:ext uri="{BB962C8B-B14F-4D97-AF65-F5344CB8AC3E}">
        <p14:creationId xmlns:p14="http://schemas.microsoft.com/office/powerpoint/2010/main" val="373319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AD5413-A6D9-7A08-810B-8B36D132F144}"/>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IMAGINATION / SACRAMENTALITY</a:t>
            </a:r>
            <a:br>
              <a:rPr lang="en-US" sz="4400" b="1" dirty="0">
                <a:solidFill>
                  <a:srgbClr val="00B050"/>
                </a:solidFill>
                <a:latin typeface="Comic Sans MS" panose="030F0702030302020204" pitchFamily="66" charset="0"/>
              </a:rPr>
            </a:br>
            <a:r>
              <a:rPr lang="en-US" sz="4400" b="1" dirty="0">
                <a:solidFill>
                  <a:srgbClr val="00B050"/>
                </a:solidFill>
                <a:latin typeface="Comic Sans MS" panose="030F0702030302020204" pitchFamily="66" charset="0"/>
              </a:rPr>
              <a:t>MOVIE AS PARABLE</a:t>
            </a:r>
            <a:endParaRPr lang="en-CA" sz="4400" b="1" dirty="0">
              <a:solidFill>
                <a:srgbClr val="00B050"/>
              </a:solidFill>
              <a:latin typeface="Comic Sans MS" panose="030F0702030302020204" pitchFamily="66" charset="0"/>
            </a:endParaRPr>
          </a:p>
        </p:txBody>
      </p:sp>
      <p:sp>
        <p:nvSpPr>
          <p:cNvPr id="5" name="Chart Placeholder 4">
            <a:extLst>
              <a:ext uri="{FF2B5EF4-FFF2-40B4-BE49-F238E27FC236}">
                <a16:creationId xmlns:a16="http://schemas.microsoft.com/office/drawing/2014/main" id="{C8316269-4D0F-3BD2-39CF-4CD73162AE1A}"/>
              </a:ext>
            </a:extLst>
          </p:cNvPr>
          <p:cNvSpPr>
            <a:spLocks noGrp="1"/>
          </p:cNvSpPr>
          <p:nvPr>
            <p:ph type="chart" idx="1"/>
          </p:nvPr>
        </p:nvSpPr>
        <p:spPr/>
        <p:txBody>
          <a:bodyPr/>
          <a:lstStyle/>
          <a:p>
            <a:r>
              <a:rPr lang="en-US" sz="2800" b="1" dirty="0"/>
              <a:t>Sacramental worldview </a:t>
            </a:r>
            <a:r>
              <a:rPr lang="en-US" sz="2800" dirty="0"/>
              <a:t>- God loves us &amp; constantly enters our world &amp; our lives to be with us and to give us the gift of fullness of life. God’s presence can be found in all of creation and God communicates to us through it</a:t>
            </a:r>
          </a:p>
          <a:p>
            <a:r>
              <a:rPr lang="en-US" sz="2800" b="1" dirty="0"/>
              <a:t>Faith deeply rooted in imagination </a:t>
            </a:r>
            <a:r>
              <a:rPr lang="en-US" sz="2800" dirty="0"/>
              <a:t>which provides access to deepest levels of truth -  where we can encounter God</a:t>
            </a:r>
          </a:p>
          <a:p>
            <a:r>
              <a:rPr lang="en-US" sz="2800" dirty="0"/>
              <a:t>A </a:t>
            </a:r>
            <a:r>
              <a:rPr lang="en-US" sz="2800" b="1" dirty="0"/>
              <a:t>parable </a:t>
            </a:r>
            <a:r>
              <a:rPr lang="en-US" sz="2800" dirty="0"/>
              <a:t>gives us a brief glimpse into the mystery of the reign of God. Story about God and unexpected ways God cares for us. </a:t>
            </a:r>
            <a:r>
              <a:rPr lang="en-US" sz="2800" b="1" dirty="0"/>
              <a:t>Movie is parable we contemplate </a:t>
            </a:r>
            <a:r>
              <a:rPr lang="en-US" sz="2800" dirty="0"/>
              <a:t>– way for God to speak to us. What touches us? What is God saying to us?</a:t>
            </a:r>
          </a:p>
          <a:p>
            <a:endParaRPr lang="en-CA" dirty="0"/>
          </a:p>
        </p:txBody>
      </p:sp>
    </p:spTree>
    <p:extLst>
      <p:ext uri="{BB962C8B-B14F-4D97-AF65-F5344CB8AC3E}">
        <p14:creationId xmlns:p14="http://schemas.microsoft.com/office/powerpoint/2010/main" val="4294240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2AF3C-E48E-D090-5589-6630B3397B61}"/>
              </a:ext>
            </a:extLst>
          </p:cNvPr>
          <p:cNvSpPr>
            <a:spLocks noGrp="1"/>
          </p:cNvSpPr>
          <p:nvPr>
            <p:ph type="title"/>
          </p:nvPr>
        </p:nvSpPr>
        <p:spPr/>
        <p:txBody>
          <a:bodyPr/>
          <a:lstStyle/>
          <a:p>
            <a:pPr algn="ctr"/>
            <a:r>
              <a:rPr lang="en-US" sz="4400" b="1" dirty="0">
                <a:solidFill>
                  <a:srgbClr val="00B050"/>
                </a:solidFill>
                <a:latin typeface="Comic Sans MS" panose="030F0702030302020204" pitchFamily="66" charset="0"/>
              </a:rPr>
              <a:t>THE FILM: FROM THE PRODUCERS</a:t>
            </a:r>
            <a:endParaRPr lang="en-CA" sz="4400" b="1" dirty="0">
              <a:solidFill>
                <a:srgbClr val="00B050"/>
              </a:solidFill>
              <a:latin typeface="Comic Sans MS" panose="030F0702030302020204" pitchFamily="66" charset="0"/>
            </a:endParaRPr>
          </a:p>
        </p:txBody>
      </p:sp>
      <p:sp>
        <p:nvSpPr>
          <p:cNvPr id="3" name="Chart Placeholder 2">
            <a:extLst>
              <a:ext uri="{FF2B5EF4-FFF2-40B4-BE49-F238E27FC236}">
                <a16:creationId xmlns:a16="http://schemas.microsoft.com/office/drawing/2014/main" id="{8494FB3D-C131-7109-A13C-BBFE6CF02F1D}"/>
              </a:ext>
            </a:extLst>
          </p:cNvPr>
          <p:cNvSpPr>
            <a:spLocks noGrp="1"/>
          </p:cNvSpPr>
          <p:nvPr>
            <p:ph type="chart" idx="1"/>
          </p:nvPr>
        </p:nvSpPr>
        <p:spPr/>
        <p:txBody>
          <a:bodyPr/>
          <a:lstStyle/>
          <a:p>
            <a:r>
              <a:rPr lang="en-US" dirty="0"/>
              <a:t>The Chosen is based on the true stories of the Gospels of Jesus Christ.</a:t>
            </a:r>
          </a:p>
          <a:p>
            <a:r>
              <a:rPr lang="en-US" dirty="0"/>
              <a:t>Some locations and timelines have been combined or condensed.</a:t>
            </a:r>
          </a:p>
          <a:p>
            <a:r>
              <a:rPr lang="en-US" dirty="0"/>
              <a:t>Backstories and some characters or dialogue have been added.</a:t>
            </a:r>
          </a:p>
          <a:p>
            <a:r>
              <a:rPr lang="en-US" dirty="0"/>
              <a:t>All biblical &amp; historical context and any artistic imagination are designed to support the truth and intention of the Scriptures.</a:t>
            </a:r>
          </a:p>
          <a:p>
            <a:pPr algn="ctr"/>
            <a:endParaRPr lang="en-CA" dirty="0"/>
          </a:p>
        </p:txBody>
      </p:sp>
    </p:spTree>
    <p:extLst>
      <p:ext uri="{BB962C8B-B14F-4D97-AF65-F5344CB8AC3E}">
        <p14:creationId xmlns:p14="http://schemas.microsoft.com/office/powerpoint/2010/main" val="3907706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BDE1-5884-D11A-00A9-7D26977EDE86}"/>
              </a:ext>
            </a:extLst>
          </p:cNvPr>
          <p:cNvSpPr>
            <a:spLocks noGrp="1"/>
          </p:cNvSpPr>
          <p:nvPr>
            <p:ph type="title"/>
          </p:nvPr>
        </p:nvSpPr>
        <p:spPr>
          <a:xfrm>
            <a:off x="609600" y="2490928"/>
            <a:ext cx="10972800" cy="1139825"/>
          </a:xfrm>
        </p:spPr>
        <p:txBody>
          <a:bodyPr/>
          <a:lstStyle/>
          <a:p>
            <a:pPr algn="ctr"/>
            <a:r>
              <a:rPr lang="en-US" sz="5400" b="1" dirty="0">
                <a:latin typeface="Comic Sans MS" panose="030F0702030302020204" pitchFamily="66" charset="0"/>
              </a:rPr>
              <a:t>MEET THE BIBLICAL CHARACTERS</a:t>
            </a:r>
            <a:endParaRPr lang="en-CA" sz="5400" b="1" dirty="0">
              <a:latin typeface="Comic Sans MS" panose="030F0702030302020204" pitchFamily="66" charset="0"/>
            </a:endParaRPr>
          </a:p>
        </p:txBody>
      </p:sp>
    </p:spTree>
    <p:extLst>
      <p:ext uri="{BB962C8B-B14F-4D97-AF65-F5344CB8AC3E}">
        <p14:creationId xmlns:p14="http://schemas.microsoft.com/office/powerpoint/2010/main" val="2051162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4672F-C672-BE72-A713-C1D2AB42B4E5}"/>
              </a:ext>
            </a:extLst>
          </p:cNvPr>
          <p:cNvSpPr>
            <a:spLocks noGrp="1"/>
          </p:cNvSpPr>
          <p:nvPr>
            <p:ph type="title"/>
          </p:nvPr>
        </p:nvSpPr>
        <p:spPr>
          <a:xfrm>
            <a:off x="609600" y="277814"/>
            <a:ext cx="10972800" cy="1139825"/>
          </a:xfrm>
        </p:spPr>
        <p:txBody>
          <a:bodyPr wrap="square" anchor="t">
            <a:normAutofit/>
          </a:bodyPr>
          <a:lstStyle/>
          <a:p>
            <a:pPr algn="ctr"/>
            <a:r>
              <a:rPr lang="en-US" sz="4400" b="1" dirty="0">
                <a:solidFill>
                  <a:srgbClr val="00B050"/>
                </a:solidFill>
                <a:latin typeface="Comic Sans MS" panose="030F0702030302020204" pitchFamily="66" charset="0"/>
              </a:rPr>
              <a:t>MATTHEW</a:t>
            </a:r>
            <a:endParaRPr lang="en-CA" sz="4400" b="1" dirty="0">
              <a:solidFill>
                <a:srgbClr val="00B050"/>
              </a:solidFill>
              <a:latin typeface="Comic Sans MS" panose="030F0702030302020204" pitchFamily="66" charset="0"/>
            </a:endParaRPr>
          </a:p>
        </p:txBody>
      </p:sp>
      <p:pic>
        <p:nvPicPr>
          <p:cNvPr id="3074" name="Picture 2" descr="Matthew - The Chosen | TVmaze">
            <a:extLst>
              <a:ext uri="{FF2B5EF4-FFF2-40B4-BE49-F238E27FC236}">
                <a16:creationId xmlns:a16="http://schemas.microsoft.com/office/drawing/2014/main" id="{67025CBC-2DF5-8EDC-8490-DD2D574FDD45}"/>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t="14281" b="25936"/>
          <a:stretch/>
        </p:blipFill>
        <p:spPr bwMode="auto">
          <a:xfrm>
            <a:off x="609600" y="1600201"/>
            <a:ext cx="5384800" cy="4530725"/>
          </a:xfrm>
          <a:prstGeom prst="rect">
            <a:avLst/>
          </a:prstGeom>
          <a:solidFill>
            <a:srgbClr val="FFFFFF"/>
          </a:solidFill>
        </p:spPr>
      </p:pic>
      <p:sp>
        <p:nvSpPr>
          <p:cNvPr id="3079" name="Content Placeholder 3">
            <a:extLst>
              <a:ext uri="{FF2B5EF4-FFF2-40B4-BE49-F238E27FC236}">
                <a16:creationId xmlns:a16="http://schemas.microsoft.com/office/drawing/2014/main" id="{F87331BD-6A55-3223-ECFE-E5234DBBC0DD}"/>
              </a:ext>
            </a:extLst>
          </p:cNvPr>
          <p:cNvSpPr>
            <a:spLocks noGrp="1"/>
          </p:cNvSpPr>
          <p:nvPr>
            <p:ph sz="half" idx="2"/>
          </p:nvPr>
        </p:nvSpPr>
        <p:spPr>
          <a:xfrm>
            <a:off x="6197600" y="1600201"/>
            <a:ext cx="5384800" cy="4530725"/>
          </a:xfrm>
        </p:spPr>
        <p:txBody>
          <a:bodyPr/>
          <a:lstStyle/>
          <a:p>
            <a:r>
              <a:rPr lang="en-US" dirty="0"/>
              <a:t>Also known as Levi</a:t>
            </a:r>
          </a:p>
          <a:p>
            <a:r>
              <a:rPr lang="en-US" dirty="0"/>
              <a:t>Tax collector when Jesus called him to follow him</a:t>
            </a:r>
          </a:p>
          <a:p>
            <a:r>
              <a:rPr lang="en-US" dirty="0"/>
              <a:t>He left everything and followed Jesus – faithful disciple</a:t>
            </a:r>
          </a:p>
          <a:p>
            <a:r>
              <a:rPr lang="en-US" dirty="0"/>
              <a:t>Invited many friends and co-workers to meet Jesus</a:t>
            </a:r>
          </a:p>
          <a:p>
            <a:r>
              <a:rPr lang="en-US" dirty="0"/>
              <a:t>Wrote Gospel of Matthew</a:t>
            </a:r>
          </a:p>
        </p:txBody>
      </p:sp>
    </p:spTree>
    <p:extLst>
      <p:ext uri="{BB962C8B-B14F-4D97-AF65-F5344CB8AC3E}">
        <p14:creationId xmlns:p14="http://schemas.microsoft.com/office/powerpoint/2010/main" val="3695078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C4393-DB42-C350-384F-07731CAA3A29}"/>
              </a:ext>
            </a:extLst>
          </p:cNvPr>
          <p:cNvSpPr>
            <a:spLocks noGrp="1"/>
          </p:cNvSpPr>
          <p:nvPr>
            <p:ph type="title"/>
          </p:nvPr>
        </p:nvSpPr>
        <p:spPr>
          <a:xfrm>
            <a:off x="609600" y="277814"/>
            <a:ext cx="10972800" cy="1139825"/>
          </a:xfrm>
        </p:spPr>
        <p:txBody>
          <a:bodyPr wrap="square" anchor="t">
            <a:normAutofit/>
          </a:bodyPr>
          <a:lstStyle/>
          <a:p>
            <a:pPr algn="ctr"/>
            <a:r>
              <a:rPr lang="en-US" sz="4400" b="1" dirty="0">
                <a:solidFill>
                  <a:srgbClr val="00B050"/>
                </a:solidFill>
                <a:latin typeface="Comic Sans MS" panose="030F0702030302020204" pitchFamily="66" charset="0"/>
              </a:rPr>
              <a:t>NICODEMUS</a:t>
            </a:r>
            <a:endParaRPr lang="en-CA" sz="4400" b="1" dirty="0">
              <a:solidFill>
                <a:srgbClr val="00B050"/>
              </a:solidFill>
              <a:latin typeface="Comic Sans MS" panose="030F0702030302020204" pitchFamily="66" charset="0"/>
            </a:endParaRPr>
          </a:p>
        </p:txBody>
      </p:sp>
      <p:pic>
        <p:nvPicPr>
          <p:cNvPr id="4098" name="Picture 2" descr="Nicodemus MBTI Personality Type: INTP or INTJ?">
            <a:extLst>
              <a:ext uri="{FF2B5EF4-FFF2-40B4-BE49-F238E27FC236}">
                <a16:creationId xmlns:a16="http://schemas.microsoft.com/office/drawing/2014/main" id="{1A1F535B-84A6-E618-F0FE-049B5825BF95}"/>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t="430" b="15430"/>
          <a:stretch/>
        </p:blipFill>
        <p:spPr bwMode="auto">
          <a:xfrm>
            <a:off x="609600" y="1600201"/>
            <a:ext cx="5384800" cy="4530725"/>
          </a:xfrm>
          <a:prstGeom prst="rect">
            <a:avLst/>
          </a:prstGeom>
          <a:solidFill>
            <a:srgbClr val="FFFFFF"/>
          </a:solidFill>
        </p:spPr>
      </p:pic>
      <p:sp>
        <p:nvSpPr>
          <p:cNvPr id="4103" name="Content Placeholder 3">
            <a:extLst>
              <a:ext uri="{FF2B5EF4-FFF2-40B4-BE49-F238E27FC236}">
                <a16:creationId xmlns:a16="http://schemas.microsoft.com/office/drawing/2014/main" id="{4E9B1EFF-1F96-1F19-84B2-736D4BB1FFEF}"/>
              </a:ext>
            </a:extLst>
          </p:cNvPr>
          <p:cNvSpPr>
            <a:spLocks noGrp="1"/>
          </p:cNvSpPr>
          <p:nvPr>
            <p:ph sz="half" idx="2"/>
          </p:nvPr>
        </p:nvSpPr>
        <p:spPr>
          <a:xfrm>
            <a:off x="6197600" y="1600201"/>
            <a:ext cx="5384800" cy="4530725"/>
          </a:xfrm>
        </p:spPr>
        <p:txBody>
          <a:bodyPr/>
          <a:lstStyle/>
          <a:p>
            <a:r>
              <a:rPr lang="en-US" dirty="0"/>
              <a:t>He is a Pharisee &amp; member of Sanhedrin, supreme religious &amp; political council in Jerusalem</a:t>
            </a:r>
          </a:p>
          <a:p>
            <a:r>
              <a:rPr lang="en-US" dirty="0"/>
              <a:t>Has an encounter with Jesus John 3:16</a:t>
            </a:r>
          </a:p>
          <a:p>
            <a:r>
              <a:rPr lang="en-US" dirty="0"/>
              <a:t>Among few men of influence to admit that Jesus came from God</a:t>
            </a:r>
          </a:p>
          <a:p>
            <a:r>
              <a:rPr lang="en-US" dirty="0"/>
              <a:t>Boldly assisted in preparation &amp; burial of Jesus’ body.</a:t>
            </a:r>
          </a:p>
        </p:txBody>
      </p:sp>
    </p:spTree>
    <p:extLst>
      <p:ext uri="{BB962C8B-B14F-4D97-AF65-F5344CB8AC3E}">
        <p14:creationId xmlns:p14="http://schemas.microsoft.com/office/powerpoint/2010/main" val="75099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Title 1">
            <a:extLst>
              <a:ext uri="{FF2B5EF4-FFF2-40B4-BE49-F238E27FC236}">
                <a16:creationId xmlns:a16="http://schemas.microsoft.com/office/drawing/2014/main" id="{2B4B85FD-808C-D512-472A-722110EDD860}"/>
              </a:ext>
            </a:extLst>
          </p:cNvPr>
          <p:cNvSpPr>
            <a:spLocks noGrp="1"/>
          </p:cNvSpPr>
          <p:nvPr>
            <p:ph type="title"/>
          </p:nvPr>
        </p:nvSpPr>
        <p:spPr>
          <a:xfrm>
            <a:off x="609600" y="277814"/>
            <a:ext cx="10972800" cy="1139825"/>
          </a:xfrm>
        </p:spPr>
        <p:txBody>
          <a:bodyPr/>
          <a:lstStyle/>
          <a:p>
            <a:pPr algn="ctr"/>
            <a:r>
              <a:rPr lang="en-US" sz="4400" b="1" dirty="0">
                <a:solidFill>
                  <a:srgbClr val="00B050"/>
                </a:solidFill>
                <a:latin typeface="Comic Sans MS" panose="030F0702030302020204" pitchFamily="66" charset="0"/>
              </a:rPr>
              <a:t>SIMON PETER</a:t>
            </a:r>
          </a:p>
        </p:txBody>
      </p:sp>
      <p:pic>
        <p:nvPicPr>
          <p:cNvPr id="5122" name="Picture 2" descr="Pin on The Chosen">
            <a:extLst>
              <a:ext uri="{FF2B5EF4-FFF2-40B4-BE49-F238E27FC236}">
                <a16:creationId xmlns:a16="http://schemas.microsoft.com/office/drawing/2014/main" id="{7E2BF7CA-9824-9879-1EFF-571B2CD406C1}"/>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28448" r="4700" b="2"/>
          <a:stretch/>
        </p:blipFill>
        <p:spPr bwMode="auto">
          <a:xfrm>
            <a:off x="609600" y="1600201"/>
            <a:ext cx="5384800" cy="4530725"/>
          </a:xfrm>
          <a:prstGeom prst="rect">
            <a:avLst/>
          </a:prstGeom>
          <a:solidFill>
            <a:srgbClr val="FFFFFF"/>
          </a:solidFill>
        </p:spPr>
      </p:pic>
      <p:sp>
        <p:nvSpPr>
          <p:cNvPr id="5129" name="Content Placeholder 3">
            <a:extLst>
              <a:ext uri="{FF2B5EF4-FFF2-40B4-BE49-F238E27FC236}">
                <a16:creationId xmlns:a16="http://schemas.microsoft.com/office/drawing/2014/main" id="{76DB326E-1AEE-DFCF-02DD-A2B1F5EE933E}"/>
              </a:ext>
            </a:extLst>
          </p:cNvPr>
          <p:cNvSpPr>
            <a:spLocks noGrp="1"/>
          </p:cNvSpPr>
          <p:nvPr>
            <p:ph sz="half" idx="2"/>
          </p:nvPr>
        </p:nvSpPr>
        <p:spPr>
          <a:xfrm>
            <a:off x="6197600" y="1600201"/>
            <a:ext cx="5384800" cy="4530725"/>
          </a:xfrm>
        </p:spPr>
        <p:txBody>
          <a:bodyPr/>
          <a:lstStyle/>
          <a:p>
            <a:r>
              <a:rPr lang="en-US" dirty="0"/>
              <a:t>Fisherman known as Simon until Jesus renames Peter</a:t>
            </a:r>
          </a:p>
          <a:p>
            <a:r>
              <a:rPr lang="en-US" dirty="0"/>
              <a:t>Brought to Jesus by his brother Andrew</a:t>
            </a:r>
          </a:p>
          <a:p>
            <a:r>
              <a:rPr lang="en-US" dirty="0"/>
              <a:t>Follows Jesus after a miraculous catch of fish.</a:t>
            </a:r>
          </a:p>
          <a:p>
            <a:r>
              <a:rPr lang="en-US" dirty="0"/>
              <a:t>Known for walking on water, slicing off ear of soldier and denying Jesus.</a:t>
            </a:r>
          </a:p>
          <a:p>
            <a:r>
              <a:rPr lang="en-US" dirty="0"/>
              <a:t>Wrote 1 &amp; 2 Peter</a:t>
            </a:r>
          </a:p>
        </p:txBody>
      </p:sp>
    </p:spTree>
    <p:extLst>
      <p:ext uri="{BB962C8B-B14F-4D97-AF65-F5344CB8AC3E}">
        <p14:creationId xmlns:p14="http://schemas.microsoft.com/office/powerpoint/2010/main" val="3983462740"/>
      </p:ext>
    </p:extLst>
  </p:cSld>
  <p:clrMapOvr>
    <a:masterClrMapping/>
  </p:clrMapOvr>
</p:sld>
</file>

<file path=ppt/theme/theme1.xml><?xml version="1.0" encoding="utf-8"?>
<a:theme xmlns:a="http://schemas.openxmlformats.org/drawingml/2006/main" name="Theme2">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2" id="{A9B8D2C9-EE3A-4E28-93BC-052DB161AD0E}" vid="{2EE3BD5C-8710-47ED-8FFF-DB17FCA2DB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Theme2</Template>
  <TotalTime>31311</TotalTime>
  <Words>958</Words>
  <Application>Microsoft Office PowerPoint</Application>
  <PresentationFormat>Widescreen</PresentationFormat>
  <Paragraphs>74</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Brush Script MT</vt:lpstr>
      <vt:lpstr>Calibri</vt:lpstr>
      <vt:lpstr>Comic Sans MS</vt:lpstr>
      <vt:lpstr>Garamond</vt:lpstr>
      <vt:lpstr>Symbol</vt:lpstr>
      <vt:lpstr>Wingdings</vt:lpstr>
      <vt:lpstr>Theme2</vt:lpstr>
      <vt:lpstr>THE CHOSEN EPISODE ONE</vt:lpstr>
      <vt:lpstr>KEY SCRIPTURE: ISAIAH 43  But now, thus says the Lord, who created you, O Jacob; who formed you, O Israel; Fear not, for I have redeemed you; I have called you by name: you are mine. When you pass through the waters, I will be with you; and through the rivers, you shall not drown; when you walk through fire you shall not be burned, and the flames shall not consume you. For I am the Lord your God, the Holy One of Israel, your Savior.     </vt:lpstr>
      <vt:lpstr>SACRMENTALITY / IMAGINATION / FILM AS PARABLE</vt:lpstr>
      <vt:lpstr>IMAGINATION / SACRAMENTALITY MOVIE AS PARABLE</vt:lpstr>
      <vt:lpstr>THE FILM: FROM THE PRODUCERS</vt:lpstr>
      <vt:lpstr>MEET THE BIBLICAL CHARACTERS</vt:lpstr>
      <vt:lpstr>MATTHEW</vt:lpstr>
      <vt:lpstr>NICODEMUS</vt:lpstr>
      <vt:lpstr>SIMON PETER</vt:lpstr>
      <vt:lpstr>ANDREW</vt:lpstr>
      <vt:lpstr>MARY MAGDALENE / LILITH / LIL</vt:lpstr>
      <vt:lpstr>MARY MAGDALENE - PROSTITUTE</vt:lpstr>
      <vt:lpstr>JESUS</vt:lpstr>
      <vt:lpstr>OVERVIEW  EPISODE ONE</vt:lpstr>
      <vt:lpstr>OVERVIEW EPISODE ONE</vt:lpstr>
      <vt:lpstr>FOR FURTHER REFLECTION</vt:lpstr>
      <vt:lpstr>NOTES FOR THE CONVERSATION</vt:lpstr>
      <vt:lpstr>TABLE TALK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 Shore</dc:creator>
  <cp:lastModifiedBy>Anne Shore</cp:lastModifiedBy>
  <cp:revision>60</cp:revision>
  <cp:lastPrinted>2023-10-12T16:40:29Z</cp:lastPrinted>
  <dcterms:created xsi:type="dcterms:W3CDTF">2019-04-09T13:00:29Z</dcterms:created>
  <dcterms:modified xsi:type="dcterms:W3CDTF">2023-10-16T14:18:05Z</dcterms:modified>
</cp:coreProperties>
</file>