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492" r:id="rId3"/>
    <p:sldId id="493" r:id="rId4"/>
    <p:sldId id="446" r:id="rId5"/>
    <p:sldId id="490" r:id="rId6"/>
    <p:sldId id="491" r:id="rId7"/>
    <p:sldId id="488" r:id="rId8"/>
    <p:sldId id="487" r:id="rId9"/>
    <p:sldId id="477" r:id="rId10"/>
    <p:sldId id="486" r:id="rId11"/>
    <p:sldId id="489" r:id="rId12"/>
    <p:sldId id="445" r:id="rId13"/>
    <p:sldId id="450" r:id="rId1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7EA7770-2E65-46A5-AEA1-470ECEA2C62F}" type="datetimeFigureOut">
              <a:rPr lang="en-CA" smtClean="0"/>
              <a:t>2023-11-11</a:t>
            </a:fld>
            <a:endParaRPr lang="en-C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E9B5C4F-E4DE-444F-8BC3-2970C6A24163}" type="slidenum">
              <a:rPr lang="en-CA" smtClean="0"/>
              <a:t>‹#›</a:t>
            </a:fld>
            <a:endParaRPr lang="en-CA"/>
          </a:p>
        </p:txBody>
      </p:sp>
    </p:spTree>
    <p:extLst>
      <p:ext uri="{BB962C8B-B14F-4D97-AF65-F5344CB8AC3E}">
        <p14:creationId xmlns:p14="http://schemas.microsoft.com/office/powerpoint/2010/main" val="128160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sz="24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p>
        </p:txBody>
      </p:sp>
      <p:sp>
        <p:nvSpPr>
          <p:cNvPr id="55298"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55299"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fld id="{6A18BFC9-E68E-4709-A2E3-016457C356F2}" type="datetimeFigureOut">
              <a:rPr lang="en-CA" smtClean="0"/>
              <a:t>2023-11-11</a:t>
            </a:fld>
            <a:endParaRPr lang="en-CA"/>
          </a:p>
        </p:txBody>
      </p:sp>
      <p:sp>
        <p:nvSpPr>
          <p:cNvPr id="7" name="Rectangle 5"/>
          <p:cNvSpPr>
            <a:spLocks noGrp="1" noChangeArrowheads="1"/>
          </p:cNvSpPr>
          <p:nvPr>
            <p:ph type="ftr" sz="quarter" idx="11"/>
          </p:nvPr>
        </p:nvSpPr>
        <p:spPr>
          <a:xfrm>
            <a:off x="4165600" y="6243638"/>
            <a:ext cx="3860800" cy="457200"/>
          </a:xfrm>
        </p:spPr>
        <p:txBody>
          <a:bodyPr/>
          <a:lstStyle>
            <a:lvl1pPr>
              <a:defRPr smtClean="0"/>
            </a:lvl1pPr>
          </a:lstStyle>
          <a:p>
            <a:endParaRPr lang="en-CA"/>
          </a:p>
        </p:txBody>
      </p:sp>
      <p:sp>
        <p:nvSpPr>
          <p:cNvPr id="8" name="Rectangle 6"/>
          <p:cNvSpPr>
            <a:spLocks noGrp="1" noChangeArrowheads="1"/>
          </p:cNvSpPr>
          <p:nvPr>
            <p:ph type="sldNum" sz="quarter" idx="12"/>
          </p:nvPr>
        </p:nvSpPr>
        <p:spPr/>
        <p:txBody>
          <a:bodyPr/>
          <a:lstStyle>
            <a:lvl1pPr>
              <a:defRPr smtClean="0"/>
            </a:lvl1pPr>
          </a:lstStyle>
          <a:p>
            <a:fld id="{EA4B2197-8DBD-4CDC-8B1E-3DEEBB651FF6}" type="slidenum">
              <a:rPr lang="en-CA" smtClean="0"/>
              <a:t>‹#›</a:t>
            </a:fld>
            <a:endParaRPr lang="en-CA"/>
          </a:p>
        </p:txBody>
      </p:sp>
    </p:spTree>
    <p:extLst>
      <p:ext uri="{BB962C8B-B14F-4D97-AF65-F5344CB8AC3E}">
        <p14:creationId xmlns:p14="http://schemas.microsoft.com/office/powerpoint/2010/main" val="214070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2911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12594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21536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84783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5" name="Rectangle 5"/>
          <p:cNvSpPr>
            <a:spLocks noGrp="1" noChangeArrowheads="1"/>
          </p:cNvSpPr>
          <p:nvPr>
            <p:ph type="ftr" sz="quarter" idx="11"/>
          </p:nvPr>
        </p:nvSpPr>
        <p:spPr>
          <a:ln/>
        </p:spPr>
        <p:txBody>
          <a:bodyPr/>
          <a:lstStyle>
            <a:lvl1pPr>
              <a:defRPr/>
            </a:lvl1pPr>
          </a:lstStyle>
          <a:p>
            <a:endParaRPr lang="en-CA"/>
          </a:p>
        </p:txBody>
      </p:sp>
      <p:sp>
        <p:nvSpPr>
          <p:cNvPr id="6"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77188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6" name="Rectangle 5"/>
          <p:cNvSpPr>
            <a:spLocks noGrp="1" noChangeArrowheads="1"/>
          </p:cNvSpPr>
          <p:nvPr>
            <p:ph type="ftr" sz="quarter" idx="11"/>
          </p:nvPr>
        </p:nvSpPr>
        <p:spPr>
          <a:ln/>
        </p:spPr>
        <p:txBody>
          <a:bodyPr/>
          <a:lstStyle>
            <a:lvl1pPr>
              <a:defRPr/>
            </a:lvl1pPr>
          </a:lstStyle>
          <a:p>
            <a:endParaRPr lang="en-CA"/>
          </a:p>
        </p:txBody>
      </p:sp>
      <p:sp>
        <p:nvSpPr>
          <p:cNvPr id="7"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88144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8" name="Rectangle 5"/>
          <p:cNvSpPr>
            <a:spLocks noGrp="1" noChangeArrowheads="1"/>
          </p:cNvSpPr>
          <p:nvPr>
            <p:ph type="ftr" sz="quarter" idx="11"/>
          </p:nvPr>
        </p:nvSpPr>
        <p:spPr>
          <a:ln/>
        </p:spPr>
        <p:txBody>
          <a:bodyPr/>
          <a:lstStyle>
            <a:lvl1pPr>
              <a:defRPr/>
            </a:lvl1pPr>
          </a:lstStyle>
          <a:p>
            <a:endParaRPr lang="en-CA"/>
          </a:p>
        </p:txBody>
      </p:sp>
      <p:sp>
        <p:nvSpPr>
          <p:cNvPr id="9"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286145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4" name="Rectangle 5"/>
          <p:cNvSpPr>
            <a:spLocks noGrp="1" noChangeArrowheads="1"/>
          </p:cNvSpPr>
          <p:nvPr>
            <p:ph type="ftr" sz="quarter" idx="11"/>
          </p:nvPr>
        </p:nvSpPr>
        <p:spPr>
          <a:ln/>
        </p:spPr>
        <p:txBody>
          <a:bodyPr/>
          <a:lstStyle>
            <a:lvl1pPr>
              <a:defRPr/>
            </a:lvl1pPr>
          </a:lstStyle>
          <a:p>
            <a:endParaRPr lang="en-CA"/>
          </a:p>
        </p:txBody>
      </p:sp>
      <p:sp>
        <p:nvSpPr>
          <p:cNvPr id="5"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24049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3" name="Rectangle 5"/>
          <p:cNvSpPr>
            <a:spLocks noGrp="1" noChangeArrowheads="1"/>
          </p:cNvSpPr>
          <p:nvPr>
            <p:ph type="ftr" sz="quarter" idx="11"/>
          </p:nvPr>
        </p:nvSpPr>
        <p:spPr>
          <a:ln/>
        </p:spPr>
        <p:txBody>
          <a:bodyPr/>
          <a:lstStyle>
            <a:lvl1pPr>
              <a:defRPr/>
            </a:lvl1pPr>
          </a:lstStyle>
          <a:p>
            <a:endParaRPr lang="en-CA"/>
          </a:p>
        </p:txBody>
      </p:sp>
      <p:sp>
        <p:nvSpPr>
          <p:cNvPr id="4"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14741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6" name="Rectangle 5"/>
          <p:cNvSpPr>
            <a:spLocks noGrp="1" noChangeArrowheads="1"/>
          </p:cNvSpPr>
          <p:nvPr>
            <p:ph type="ftr" sz="quarter" idx="11"/>
          </p:nvPr>
        </p:nvSpPr>
        <p:spPr>
          <a:ln/>
        </p:spPr>
        <p:txBody>
          <a:bodyPr/>
          <a:lstStyle>
            <a:lvl1pPr>
              <a:defRPr/>
            </a:lvl1pPr>
          </a:lstStyle>
          <a:p>
            <a:endParaRPr lang="en-CA"/>
          </a:p>
        </p:txBody>
      </p:sp>
      <p:sp>
        <p:nvSpPr>
          <p:cNvPr id="7"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40442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18BFC9-E68E-4709-A2E3-016457C356F2}" type="datetimeFigureOut">
              <a:rPr lang="en-CA" smtClean="0"/>
              <a:t>2023-11-11</a:t>
            </a:fld>
            <a:endParaRPr lang="en-CA"/>
          </a:p>
        </p:txBody>
      </p:sp>
      <p:sp>
        <p:nvSpPr>
          <p:cNvPr id="6" name="Rectangle 5"/>
          <p:cNvSpPr>
            <a:spLocks noGrp="1" noChangeArrowheads="1"/>
          </p:cNvSpPr>
          <p:nvPr>
            <p:ph type="ftr" sz="quarter" idx="11"/>
          </p:nvPr>
        </p:nvSpPr>
        <p:spPr>
          <a:ln/>
        </p:spPr>
        <p:txBody>
          <a:bodyPr/>
          <a:lstStyle>
            <a:lvl1pPr>
              <a:defRPr/>
            </a:lvl1pPr>
          </a:lstStyle>
          <a:p>
            <a:endParaRPr lang="en-CA"/>
          </a:p>
        </p:txBody>
      </p:sp>
      <p:sp>
        <p:nvSpPr>
          <p:cNvPr id="7" name="Rectangle 6"/>
          <p:cNvSpPr>
            <a:spLocks noGrp="1" noChangeArrowheads="1"/>
          </p:cNvSpPr>
          <p:nvPr>
            <p:ph type="sldNum" sz="quarter" idx="12"/>
          </p:nvPr>
        </p:nvSpPr>
        <p:spPr>
          <a:ln/>
        </p:spPr>
        <p:txBody>
          <a:bodyPr/>
          <a:lstStyle>
            <a:lvl1pPr>
              <a:defRPr/>
            </a:lvl1pPr>
          </a:lstStyle>
          <a:p>
            <a:fld id="{EA4B2197-8DBD-4CDC-8B1E-3DEEBB651FF6}" type="slidenum">
              <a:rPr lang="en-CA" smtClean="0"/>
              <a:t>‹#›</a:t>
            </a:fld>
            <a:endParaRPr lang="en-CA"/>
          </a:p>
        </p:txBody>
      </p:sp>
    </p:spTree>
    <p:extLst>
      <p:ext uri="{BB962C8B-B14F-4D97-AF65-F5344CB8AC3E}">
        <p14:creationId xmlns:p14="http://schemas.microsoft.com/office/powerpoint/2010/main" val="386132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fld id="{6A18BFC9-E68E-4709-A2E3-016457C356F2}" type="datetimeFigureOut">
              <a:rPr lang="en-CA" smtClean="0"/>
              <a:t>2023-11-11</a:t>
            </a:fld>
            <a:endParaRPr lang="en-CA"/>
          </a:p>
        </p:txBody>
      </p:sp>
      <p:sp>
        <p:nvSpPr>
          <p:cNvPr id="5427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endParaRPr lang="en-CA"/>
          </a:p>
        </p:txBody>
      </p:sp>
      <p:sp>
        <p:nvSpPr>
          <p:cNvPr id="54278"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fld id="{EA4B2197-8DBD-4CDC-8B1E-3DEEBB651FF6}" type="slidenum">
              <a:rPr lang="en-CA" smtClean="0"/>
              <a:t>‹#›</a:t>
            </a:fld>
            <a:endParaRPr lang="en-CA"/>
          </a:p>
        </p:txBody>
      </p:sp>
      <p:sp>
        <p:nvSpPr>
          <p:cNvPr id="1031"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sz="2400"/>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sz="2400"/>
          </a:p>
        </p:txBody>
      </p:sp>
    </p:spTree>
    <p:extLst>
      <p:ext uri="{BB962C8B-B14F-4D97-AF65-F5344CB8AC3E}">
        <p14:creationId xmlns:p14="http://schemas.microsoft.com/office/powerpoint/2010/main" val="2081783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489B-D626-4FDF-A7E1-FCE974A13628}"/>
              </a:ext>
            </a:extLst>
          </p:cNvPr>
          <p:cNvSpPr>
            <a:spLocks noGrp="1"/>
          </p:cNvSpPr>
          <p:nvPr>
            <p:ph type="ctrTitle"/>
          </p:nvPr>
        </p:nvSpPr>
        <p:spPr>
          <a:xfrm>
            <a:off x="1219201" y="1524000"/>
            <a:ext cx="10164233" cy="1298713"/>
          </a:xfrm>
        </p:spPr>
        <p:txBody>
          <a:bodyPr/>
          <a:lstStyle/>
          <a:p>
            <a:pPr algn="ctr"/>
            <a:r>
              <a:rPr lang="en-US" sz="7200" b="1" dirty="0">
                <a:latin typeface="Comic Sans MS" panose="030F0702030302020204" pitchFamily="66" charset="0"/>
              </a:rPr>
              <a:t>THE CHOSEN</a:t>
            </a:r>
            <a:br>
              <a:rPr lang="en-US" sz="7200" b="1" dirty="0">
                <a:solidFill>
                  <a:schemeClr val="accent6">
                    <a:lumMod val="60000"/>
                    <a:lumOff val="40000"/>
                  </a:schemeClr>
                </a:solidFill>
                <a:latin typeface="Comic Sans MS" panose="030F0702030302020204" pitchFamily="66" charset="0"/>
              </a:rPr>
            </a:br>
            <a:r>
              <a:rPr lang="en-US" sz="6000" b="1" dirty="0">
                <a:solidFill>
                  <a:schemeClr val="accent6">
                    <a:lumMod val="60000"/>
                    <a:lumOff val="40000"/>
                  </a:schemeClr>
                </a:solidFill>
                <a:latin typeface="Comic Sans MS" panose="030F0702030302020204" pitchFamily="66" charset="0"/>
              </a:rPr>
              <a:t>EPISODE FIVE</a:t>
            </a:r>
            <a:endParaRPr lang="en-CA" sz="6000" b="1" dirty="0">
              <a:solidFill>
                <a:schemeClr val="accent6">
                  <a:lumMod val="60000"/>
                  <a:lumOff val="40000"/>
                </a:schemeClr>
              </a:solidFill>
              <a:latin typeface="Comic Sans MS" panose="030F0702030302020204" pitchFamily="66" charset="0"/>
            </a:endParaRPr>
          </a:p>
        </p:txBody>
      </p:sp>
      <p:sp>
        <p:nvSpPr>
          <p:cNvPr id="3" name="Subtitle 2">
            <a:extLst>
              <a:ext uri="{FF2B5EF4-FFF2-40B4-BE49-F238E27FC236}">
                <a16:creationId xmlns:a16="http://schemas.microsoft.com/office/drawing/2014/main" id="{1B112DE6-4512-4E55-8B91-8240B0DA8D96}"/>
              </a:ext>
            </a:extLst>
          </p:cNvPr>
          <p:cNvSpPr>
            <a:spLocks noGrp="1"/>
          </p:cNvSpPr>
          <p:nvPr>
            <p:ph type="subTitle" idx="1"/>
          </p:nvPr>
        </p:nvSpPr>
        <p:spPr>
          <a:xfrm>
            <a:off x="7104184" y="7047914"/>
            <a:ext cx="3360615" cy="1579098"/>
          </a:xfrm>
        </p:spPr>
        <p:txBody>
          <a:bodyPr/>
          <a:lstStyle/>
          <a:p>
            <a:endParaRPr lang="en-CA" b="1" dirty="0">
              <a:latin typeface="Brush Script MT" panose="03060802040406070304" pitchFamily="66" charset="0"/>
            </a:endParaRPr>
          </a:p>
        </p:txBody>
      </p:sp>
    </p:spTree>
    <p:extLst>
      <p:ext uri="{BB962C8B-B14F-4D97-AF65-F5344CB8AC3E}">
        <p14:creationId xmlns:p14="http://schemas.microsoft.com/office/powerpoint/2010/main" val="293678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BDE1-5884-D11A-00A9-7D26977EDE86}"/>
              </a:ext>
            </a:extLst>
          </p:cNvPr>
          <p:cNvSpPr>
            <a:spLocks noGrp="1"/>
          </p:cNvSpPr>
          <p:nvPr>
            <p:ph type="title"/>
          </p:nvPr>
        </p:nvSpPr>
        <p:spPr>
          <a:xfrm>
            <a:off x="609600" y="2490928"/>
            <a:ext cx="10972800" cy="1139825"/>
          </a:xfrm>
        </p:spPr>
        <p:txBody>
          <a:bodyPr/>
          <a:lstStyle/>
          <a:p>
            <a:pPr algn="ctr"/>
            <a:r>
              <a:rPr lang="en-US" sz="5400" b="1" dirty="0">
                <a:latin typeface="Comic Sans MS" panose="030F0702030302020204" pitchFamily="66" charset="0"/>
              </a:rPr>
              <a:t>EPISODE OVERVIEW</a:t>
            </a:r>
            <a:endParaRPr lang="en-CA" sz="5400" b="1" dirty="0">
              <a:latin typeface="Comic Sans MS" panose="030F0702030302020204" pitchFamily="66" charset="0"/>
            </a:endParaRPr>
          </a:p>
        </p:txBody>
      </p:sp>
    </p:spTree>
    <p:extLst>
      <p:ext uri="{BB962C8B-B14F-4D97-AF65-F5344CB8AC3E}">
        <p14:creationId xmlns:p14="http://schemas.microsoft.com/office/powerpoint/2010/main" val="171833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487A-2AFD-8317-FF2D-5573B662CB3A}"/>
              </a:ext>
            </a:extLst>
          </p:cNvPr>
          <p:cNvSpPr>
            <a:spLocks noGrp="1"/>
          </p:cNvSpPr>
          <p:nvPr>
            <p:ph type="title"/>
          </p:nvPr>
        </p:nvSpPr>
        <p:spPr>
          <a:xfrm>
            <a:off x="609600" y="277814"/>
            <a:ext cx="10972800" cy="702847"/>
          </a:xfrm>
        </p:spPr>
        <p:txBody>
          <a:bodyPr/>
          <a:lstStyle/>
          <a:p>
            <a:pPr algn="ctr"/>
            <a:r>
              <a:rPr lang="en-US" b="1" dirty="0">
                <a:latin typeface="Comic Sans MS" panose="030F0702030302020204" pitchFamily="66" charset="0"/>
              </a:rPr>
              <a:t>EPISODE OVERVIEW</a:t>
            </a:r>
            <a:endParaRPr lang="en-CA"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A409205-238A-9E2F-9A69-E550E1B03ED1}"/>
              </a:ext>
            </a:extLst>
          </p:cNvPr>
          <p:cNvSpPr>
            <a:spLocks noGrp="1"/>
          </p:cNvSpPr>
          <p:nvPr>
            <p:ph idx="1"/>
          </p:nvPr>
        </p:nvSpPr>
        <p:spPr>
          <a:xfrm>
            <a:off x="609600" y="1073427"/>
            <a:ext cx="10972800" cy="5057500"/>
          </a:xfrm>
        </p:spPr>
        <p:txBody>
          <a:bodyPr/>
          <a:lstStyle/>
          <a:p>
            <a:r>
              <a:rPr lang="en-US" sz="2400" dirty="0"/>
              <a:t>Mary &amp; Joseph look for 12 year - old Jesus in Jerusalem and find him in the Temple</a:t>
            </a:r>
          </a:p>
          <a:p>
            <a:r>
              <a:rPr lang="en-US" sz="2400" dirty="0"/>
              <a:t>Mary goes to Cana to help prepare a friend’s son’s wedding</a:t>
            </a:r>
          </a:p>
          <a:p>
            <a:r>
              <a:rPr lang="en-US" sz="2400" dirty="0"/>
              <a:t>Simon goes home to tell Eden he is following Jesus and leaving his nets behind – she rejoices, then encourages and empowers him. Interesting in 1 Cor 9:5 there is a reference to Peter’s wife travelling with him at least in years after Jesus’ ministry</a:t>
            </a:r>
          </a:p>
          <a:p>
            <a:r>
              <a:rPr lang="en-US" sz="2400" dirty="0"/>
              <a:t>We see the miracle of water to wine at the wedding feast. They dance to Od </a:t>
            </a:r>
            <a:r>
              <a:rPr lang="en-US" sz="2400" dirty="0" err="1"/>
              <a:t>Yishama</a:t>
            </a:r>
            <a:r>
              <a:rPr lang="en-US" sz="2400" dirty="0"/>
              <a:t> based on Jeremiah 33: 10 – 11 &amp; Song of Miriam Exodus 15:21</a:t>
            </a:r>
          </a:p>
          <a:p>
            <a:r>
              <a:rPr lang="en-US" sz="2400" dirty="0"/>
              <a:t>We meet Thomas who is puzzled by it all.</a:t>
            </a:r>
          </a:p>
          <a:p>
            <a:r>
              <a:rPr lang="en-US" sz="2400" dirty="0"/>
              <a:t>Nicodemus does not get answers he is looking for from John the Baptist</a:t>
            </a:r>
          </a:p>
          <a:p>
            <a:r>
              <a:rPr lang="en-US" sz="2400" dirty="0"/>
              <a:t>Distinction made between private miracles and public signs</a:t>
            </a:r>
          </a:p>
          <a:p>
            <a:endParaRPr lang="en-CA" sz="2400" dirty="0"/>
          </a:p>
        </p:txBody>
      </p:sp>
    </p:spTree>
    <p:extLst>
      <p:ext uri="{BB962C8B-B14F-4D97-AF65-F5344CB8AC3E}">
        <p14:creationId xmlns:p14="http://schemas.microsoft.com/office/powerpoint/2010/main" val="15848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6047-88B5-0436-53E5-CCEAC34E41BB}"/>
              </a:ext>
            </a:extLst>
          </p:cNvPr>
          <p:cNvSpPr>
            <a:spLocks noGrp="1"/>
          </p:cNvSpPr>
          <p:nvPr>
            <p:ph type="title"/>
          </p:nvPr>
        </p:nvSpPr>
        <p:spPr>
          <a:xfrm>
            <a:off x="609600" y="277814"/>
            <a:ext cx="10972800" cy="729351"/>
          </a:xfrm>
        </p:spPr>
        <p:txBody>
          <a:bodyPr/>
          <a:lstStyle/>
          <a:p>
            <a:pPr algn="ctr"/>
            <a:r>
              <a:rPr lang="en-US" b="1" dirty="0">
                <a:latin typeface="Comic Sans MS" panose="030F0702030302020204" pitchFamily="66" charset="0"/>
              </a:rPr>
              <a:t>TABLE TALK </a:t>
            </a:r>
            <a:endParaRPr lang="en-CA"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6E7FB9D-7CBB-ABF3-3AE3-74C73D45665C}"/>
              </a:ext>
            </a:extLst>
          </p:cNvPr>
          <p:cNvSpPr>
            <a:spLocks noGrp="1"/>
          </p:cNvSpPr>
          <p:nvPr>
            <p:ph idx="1"/>
          </p:nvPr>
        </p:nvSpPr>
        <p:spPr>
          <a:xfrm>
            <a:off x="609600" y="1007165"/>
            <a:ext cx="10972800" cy="5123761"/>
          </a:xfrm>
        </p:spPr>
        <p:txBody>
          <a:bodyPr/>
          <a:lstStyle/>
          <a:p>
            <a:r>
              <a:rPr lang="en-US" sz="2400" dirty="0"/>
              <a:t>What specific details stand out for you in this episode? What character impacted you the most? Why? What do you think it would have been like to be one of Jesus’ disciples at this wedding?</a:t>
            </a:r>
          </a:p>
          <a:p>
            <a:pPr>
              <a:lnSpc>
                <a:spcPct val="115000"/>
              </a:lnSpc>
              <a:spcBef>
                <a:spcPts val="0"/>
              </a:spcBef>
              <a:spcAft>
                <a:spcPts val="0"/>
              </a:spcAft>
            </a:pPr>
            <a:r>
              <a:rPr lang="en-CA" sz="2400" dirty="0">
                <a:effectLst/>
                <a:latin typeface="Arial Nova" panose="020B0504020202020204" pitchFamily="34" charset="0"/>
                <a:ea typeface="Calibri" panose="020F0502020204030204" pitchFamily="34" charset="0"/>
                <a:cs typeface="Times New Roman" panose="02020603050405020304" pitchFamily="18" charset="0"/>
              </a:rPr>
              <a:t>In this episode, we are introduced to Mary, Jesus’ mother. How does this episode portray Jesus’ relationship with Jesus? Is this how you imagined their relationship?</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CA" sz="2400" dirty="0">
                <a:effectLst/>
                <a:latin typeface="Arial Nova" panose="020B0504020202020204" pitchFamily="34" charset="0"/>
                <a:ea typeface="Calibri" panose="020F0502020204030204" pitchFamily="34" charset="0"/>
                <a:cs typeface="Times New Roman" panose="02020603050405020304" pitchFamily="18" charset="0"/>
              </a:rPr>
              <a:t>How does this episode portray what Jesus was like growing up and what it was like for Mary and Joseph to raise him? What struggles might Mary and Joseph have experienced?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CA" sz="2400" dirty="0">
                <a:effectLst/>
                <a:latin typeface="Arial Nova" panose="020B0504020202020204" pitchFamily="34" charset="0"/>
                <a:ea typeface="Calibri" panose="020F0502020204030204" pitchFamily="34" charset="0"/>
                <a:cs typeface="Times New Roman" panose="02020603050405020304" pitchFamily="18" charset="0"/>
              </a:rPr>
              <a:t>When Simon goes home to tell Eden he is going to leave his nets behind and follow Jesus, she rejoices and encourages him to do so. What do you think of her response? How do you think you would have responded?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a:p>
            <a:endParaRPr lang="en-CA" sz="2800" dirty="0"/>
          </a:p>
        </p:txBody>
      </p:sp>
    </p:spTree>
    <p:extLst>
      <p:ext uri="{BB962C8B-B14F-4D97-AF65-F5344CB8AC3E}">
        <p14:creationId xmlns:p14="http://schemas.microsoft.com/office/powerpoint/2010/main" val="159999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A4A95-32CF-3E75-6352-D61BC8B22422}"/>
              </a:ext>
            </a:extLst>
          </p:cNvPr>
          <p:cNvSpPr>
            <a:spLocks noGrp="1"/>
          </p:cNvSpPr>
          <p:nvPr>
            <p:ph type="title"/>
          </p:nvPr>
        </p:nvSpPr>
        <p:spPr>
          <a:xfrm>
            <a:off x="609600" y="277814"/>
            <a:ext cx="10972800" cy="689595"/>
          </a:xfrm>
        </p:spPr>
        <p:txBody>
          <a:bodyPr/>
          <a:lstStyle/>
          <a:p>
            <a:pPr algn="ctr"/>
            <a:r>
              <a:rPr lang="en-US" b="1" dirty="0">
                <a:latin typeface="Comic Sans MS" panose="030F0702030302020204" pitchFamily="66" charset="0"/>
              </a:rPr>
              <a:t>TABLE TALK</a:t>
            </a:r>
            <a:endParaRPr lang="en-CA" b="1"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4C9AEAC8-76DE-3EE3-0D64-483F21AA8476}"/>
              </a:ext>
            </a:extLst>
          </p:cNvPr>
          <p:cNvSpPr>
            <a:spLocks noGrp="1"/>
          </p:cNvSpPr>
          <p:nvPr>
            <p:ph idx="1"/>
          </p:nvPr>
        </p:nvSpPr>
        <p:spPr>
          <a:xfrm>
            <a:off x="609600" y="967409"/>
            <a:ext cx="10972800" cy="5163517"/>
          </a:xfrm>
        </p:spPr>
        <p:txBody>
          <a:bodyPr/>
          <a:lstStyle/>
          <a:p>
            <a:r>
              <a:rPr lang="en-CA" sz="2400" dirty="0">
                <a:effectLst/>
                <a:latin typeface="Arial Nova" panose="020B0504020202020204" pitchFamily="34" charset="0"/>
                <a:ea typeface="Calibri" panose="020F0502020204030204" pitchFamily="34" charset="0"/>
                <a:cs typeface="Times New Roman" panose="02020603050405020304" pitchFamily="18" charset="0"/>
              </a:rPr>
              <a:t>As the disciples experience Jesus, they exhibit such joy and excitement. Share about a time when you remember feeling especially enthusiastic about Jesus.</a:t>
            </a:r>
          </a:p>
          <a:p>
            <a:pPr>
              <a:lnSpc>
                <a:spcPct val="115000"/>
              </a:lnSpc>
              <a:spcBef>
                <a:spcPts val="0"/>
              </a:spcBef>
              <a:spcAft>
                <a:spcPts val="0"/>
              </a:spcAft>
            </a:pPr>
            <a:r>
              <a:rPr lang="en-CA" sz="2400" dirty="0">
                <a:effectLst/>
                <a:latin typeface="Arial Nova" panose="020B0504020202020204" pitchFamily="34" charset="0"/>
                <a:ea typeface="Calibri" panose="020F0502020204030204" pitchFamily="34" charset="0"/>
                <a:cs typeface="Times New Roman" panose="02020603050405020304" pitchFamily="18" charset="0"/>
              </a:rPr>
              <a:t>In this episode, we see people waiting for Jesus to go public with his ministry. Do you ever feel like you are waiting on God to do something for you? Explain.</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CA" sz="2400" dirty="0">
                <a:effectLst/>
                <a:latin typeface="Arial Nova" panose="020B0504020202020204" pitchFamily="34" charset="0"/>
                <a:ea typeface="Calibri" panose="020F0502020204030204" pitchFamily="34" charset="0"/>
                <a:cs typeface="Times New Roman" panose="02020603050405020304" pitchFamily="18" charset="0"/>
              </a:rPr>
              <a:t>The request to make more wine seems somewhat trivial. What can we learn from this story about asking God for help? Do you ask for help in small things? Why or why not?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400" kern="0" dirty="0">
                <a:effectLst/>
                <a:latin typeface="Arial Nova" panose="020B0504020202020204" pitchFamily="34" charset="0"/>
                <a:ea typeface="Calibri" panose="020F0502020204030204" pitchFamily="34" charset="0"/>
                <a:cs typeface="Times New Roman" panose="02020603050405020304" pitchFamily="18" charset="0"/>
              </a:rPr>
              <a:t>Jesus reassures Thomas that while it is good to ask questions, we won’t always understand the answers, or even get answers. How do you handle this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CA" b="1" dirty="0">
              <a:latin typeface="Comic Sans MS" panose="030F0702030302020204" pitchFamily="66" charset="0"/>
            </a:endParaRPr>
          </a:p>
        </p:txBody>
      </p:sp>
    </p:spTree>
    <p:extLst>
      <p:ext uri="{BB962C8B-B14F-4D97-AF65-F5344CB8AC3E}">
        <p14:creationId xmlns:p14="http://schemas.microsoft.com/office/powerpoint/2010/main" val="162205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BDE1-5884-D11A-00A9-7D26977EDE86}"/>
              </a:ext>
            </a:extLst>
          </p:cNvPr>
          <p:cNvSpPr>
            <a:spLocks noGrp="1"/>
          </p:cNvSpPr>
          <p:nvPr>
            <p:ph type="title"/>
          </p:nvPr>
        </p:nvSpPr>
        <p:spPr>
          <a:xfrm>
            <a:off x="609600" y="2490928"/>
            <a:ext cx="10972800" cy="1139825"/>
          </a:xfrm>
        </p:spPr>
        <p:txBody>
          <a:bodyPr/>
          <a:lstStyle/>
          <a:p>
            <a:pPr algn="ctr"/>
            <a:r>
              <a:rPr lang="en-US" sz="5400" b="1" dirty="0">
                <a:latin typeface="Comic Sans MS" panose="030F0702030302020204" pitchFamily="66" charset="0"/>
              </a:rPr>
              <a:t>OPENING PRAYER</a:t>
            </a:r>
            <a:endParaRPr lang="en-CA" sz="5400" b="1" dirty="0">
              <a:latin typeface="Comic Sans MS" panose="030F0702030302020204" pitchFamily="66" charset="0"/>
            </a:endParaRPr>
          </a:p>
        </p:txBody>
      </p:sp>
    </p:spTree>
    <p:extLst>
      <p:ext uri="{BB962C8B-B14F-4D97-AF65-F5344CB8AC3E}">
        <p14:creationId xmlns:p14="http://schemas.microsoft.com/office/powerpoint/2010/main" val="21433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6FCD-F256-0F01-6187-38B2DAB0BF8A}"/>
              </a:ext>
            </a:extLst>
          </p:cNvPr>
          <p:cNvSpPr>
            <a:spLocks noGrp="1"/>
          </p:cNvSpPr>
          <p:nvPr>
            <p:ph type="title"/>
          </p:nvPr>
        </p:nvSpPr>
        <p:spPr>
          <a:xfrm>
            <a:off x="609600" y="277814"/>
            <a:ext cx="10972800" cy="702847"/>
          </a:xfrm>
        </p:spPr>
        <p:txBody>
          <a:bodyPr/>
          <a:lstStyle/>
          <a:p>
            <a:pPr algn="ctr"/>
            <a:r>
              <a:rPr lang="en-US" b="1" dirty="0">
                <a:solidFill>
                  <a:srgbClr val="008000"/>
                </a:solidFill>
                <a:latin typeface="Comic Sans MS" panose="030F0702030302020204" pitchFamily="66" charset="0"/>
              </a:rPr>
              <a:t>OPENING PRAYER</a:t>
            </a:r>
            <a:endParaRPr lang="en-CA" b="1" dirty="0">
              <a:solidFill>
                <a:srgbClr val="008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474CCBAD-A8EE-2F3C-E3BC-5028993F5EA5}"/>
              </a:ext>
            </a:extLst>
          </p:cNvPr>
          <p:cNvSpPr>
            <a:spLocks noGrp="1"/>
          </p:cNvSpPr>
          <p:nvPr>
            <p:ph idx="1"/>
          </p:nvPr>
        </p:nvSpPr>
        <p:spPr>
          <a:xfrm>
            <a:off x="609600" y="980661"/>
            <a:ext cx="10972800" cy="5150265"/>
          </a:xfrm>
        </p:spPr>
        <p:txBody>
          <a:bodyPr/>
          <a:lstStyle/>
          <a:p>
            <a:pPr marL="0" marR="0" indent="0">
              <a:lnSpc>
                <a:spcPct val="115000"/>
              </a:lnSpc>
              <a:spcBef>
                <a:spcPts val="0"/>
              </a:spcBef>
              <a:spcAft>
                <a:spcPts val="0"/>
              </a:spcAft>
              <a:buNone/>
            </a:pPr>
            <a:r>
              <a:rPr lang="en-CA" sz="2000" b="1" dirty="0">
                <a:effectLst/>
                <a:latin typeface="Arial Nova" panose="020B0504020202020204" pitchFamily="34" charset="0"/>
                <a:ea typeface="Calibri" panose="020F0502020204030204" pitchFamily="34" charset="0"/>
                <a:cs typeface="Times New Roman" panose="02020603050405020304" pitchFamily="18" charset="0"/>
              </a:rPr>
              <a:t>Genesis 28: 13 – 15 </a:t>
            </a:r>
            <a:r>
              <a:rPr lang="en-CA" sz="2000" b="1" dirty="0">
                <a:latin typeface="Arial Nova" panose="020B0504020202020204" pitchFamily="34" charset="0"/>
                <a:ea typeface="Calibri" panose="020F0502020204030204" pitchFamily="34" charset="0"/>
                <a:cs typeface="Times New Roman" panose="02020603050405020304" pitchFamily="18" charset="0"/>
              </a:rPr>
              <a:t>    </a:t>
            </a:r>
            <a:r>
              <a:rPr lang="en-CA" sz="2000" dirty="0">
                <a:effectLst/>
                <a:latin typeface="Arial Nova" panose="020B0504020202020204" pitchFamily="34" charset="0"/>
                <a:ea typeface="Calibri" panose="020F0502020204030204" pitchFamily="34" charset="0"/>
                <a:cs typeface="Times New Roman" panose="02020603050405020304" pitchFamily="18" charset="0"/>
              </a:rPr>
              <a:t>Behold! I am with you. Wherever you go I will keep you. And until I have done what I promised will not leave you</a:t>
            </a:r>
          </a:p>
          <a:p>
            <a:pPr marL="0" marR="0" indent="0">
              <a:lnSpc>
                <a:spcPct val="115000"/>
              </a:lnSpc>
              <a:spcBef>
                <a:spcPts val="0"/>
              </a:spcBef>
              <a:spcAft>
                <a:spcPts val="0"/>
              </a:spcAft>
              <a:buNone/>
            </a:pPr>
            <a:r>
              <a:rPr lang="en-CA" sz="2000" b="1" dirty="0">
                <a:effectLst/>
                <a:latin typeface="Arial Nova" panose="020B0504020202020204" pitchFamily="34" charset="0"/>
                <a:ea typeface="Calibri" panose="020F0502020204030204" pitchFamily="34" charset="0"/>
                <a:cs typeface="Times New Roman" panose="02020603050405020304" pitchFamily="18" charset="0"/>
              </a:rPr>
              <a:t>Jeremiah 7:23</a:t>
            </a:r>
            <a:r>
              <a:rPr lang="en-CA" sz="2000" dirty="0">
                <a:effectLst/>
                <a:latin typeface="Arial Nova" panose="020B0504020202020204" pitchFamily="34" charset="0"/>
                <a:ea typeface="Calibri" panose="020F0502020204030204" pitchFamily="34" charset="0"/>
                <a:cs typeface="Times New Roman" panose="02020603050405020304" pitchFamily="18" charset="0"/>
              </a:rPr>
              <a:t>	I will be your God and you will be my people </a:t>
            </a:r>
          </a:p>
          <a:p>
            <a:pPr marL="0" marR="0" indent="0">
              <a:lnSpc>
                <a:spcPct val="115000"/>
              </a:lnSpc>
              <a:spcBef>
                <a:spcPts val="0"/>
              </a:spcBef>
              <a:spcAft>
                <a:spcPts val="0"/>
              </a:spcAft>
              <a:buNone/>
            </a:pPr>
            <a:r>
              <a:rPr lang="en-CA" sz="2000" b="1" dirty="0">
                <a:effectLst/>
                <a:latin typeface="Arial Nova" panose="020B0504020202020204" pitchFamily="34" charset="0"/>
                <a:ea typeface="Calibri" panose="020F0502020204030204" pitchFamily="34" charset="0"/>
                <a:cs typeface="Times New Roman" panose="02020603050405020304" pitchFamily="18" charset="0"/>
              </a:rPr>
              <a:t>John 10:1       </a:t>
            </a:r>
            <a:r>
              <a:rPr lang="en-CA" sz="2000" dirty="0">
                <a:effectLst/>
                <a:latin typeface="Arial Nova" panose="020B0504020202020204" pitchFamily="34" charset="0"/>
                <a:ea typeface="Calibri" panose="020F0502020204030204" pitchFamily="34" charset="0"/>
                <a:cs typeface="Times New Roman" panose="02020603050405020304" pitchFamily="18" charset="0"/>
              </a:rPr>
              <a:t>I have come so that they may have life and have it to the full. </a:t>
            </a:r>
          </a:p>
          <a:p>
            <a:pPr marL="0" marR="0" indent="0">
              <a:lnSpc>
                <a:spcPct val="115000"/>
              </a:lnSpc>
              <a:spcBef>
                <a:spcPts val="0"/>
              </a:spcBef>
              <a:spcAft>
                <a:spcPts val="0"/>
              </a:spcAft>
              <a:buNone/>
            </a:pPr>
            <a:r>
              <a:rPr lang="en-CA" sz="2000" b="1" dirty="0">
                <a:effectLst/>
                <a:latin typeface="Arial Nova" panose="020B0504020202020204" pitchFamily="34" charset="0"/>
                <a:ea typeface="Calibri" panose="020F0502020204030204" pitchFamily="34" charset="0"/>
                <a:cs typeface="Times New Roman" panose="02020603050405020304" pitchFamily="18" charset="0"/>
              </a:rPr>
              <a:t>Revelation 3:12</a:t>
            </a:r>
            <a:r>
              <a:rPr lang="en-CA" sz="2000" dirty="0">
                <a:effectLst/>
                <a:latin typeface="Arial Nova" panose="020B0504020202020204" pitchFamily="34" charset="0"/>
                <a:ea typeface="Calibri" panose="020F0502020204030204" pitchFamily="34" charset="0"/>
                <a:cs typeface="Times New Roman" panose="02020603050405020304" pitchFamily="18" charset="0"/>
              </a:rPr>
              <a:t>  I will write on you the name of God</a:t>
            </a:r>
          </a:p>
          <a:p>
            <a:pPr marL="0" marR="0" indent="0" algn="ctr">
              <a:lnSpc>
                <a:spcPct val="115000"/>
              </a:lnSpc>
              <a:spcBef>
                <a:spcPts val="0"/>
              </a:spcBef>
              <a:spcAft>
                <a:spcPts val="0"/>
              </a:spcAft>
              <a:buNone/>
            </a:pPr>
            <a:r>
              <a:rPr lang="en-CA" sz="2000" b="1" dirty="0">
                <a:effectLst/>
                <a:latin typeface="Arial Nova" panose="020B0504020202020204" pitchFamily="34" charset="0"/>
                <a:ea typeface="Calibri" panose="020F0502020204030204" pitchFamily="34" charset="0"/>
                <a:cs typeface="Times New Roman" panose="02020603050405020304" pitchFamily="18" charset="0"/>
              </a:rPr>
              <a:t>MARY’S MAGNIFICAT</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fontAlgn="base">
              <a:lnSpc>
                <a:spcPct val="115000"/>
              </a:lnSpc>
              <a:spcBef>
                <a:spcPts val="0"/>
              </a:spcBef>
              <a:spcAft>
                <a:spcPts val="0"/>
              </a:spcAft>
              <a:buNone/>
            </a:pPr>
            <a:r>
              <a:rPr lang="en-CA" sz="2000" dirty="0">
                <a:solidFill>
                  <a:srgbClr val="373737"/>
                </a:solidFill>
                <a:effectLst/>
                <a:latin typeface="Arial Nova" panose="020B0504020202020204" pitchFamily="34" charset="0"/>
                <a:ea typeface="Times New Roman" panose="02020603050405020304" pitchFamily="18" charset="0"/>
                <a:cs typeface="Helvetica" panose="020B0604020202020204" pitchFamily="34" charset="0"/>
              </a:rPr>
              <a:t>My soul proclaims your greatness, O God! My heart rejoices in you, my Savior,</a:t>
            </a:r>
            <a:r>
              <a:rPr lang="en-CA" sz="2000" dirty="0">
                <a:solidFill>
                  <a:srgbClr val="373737"/>
                </a:solidFill>
                <a:latin typeface="Arial Nova" panose="020B0504020202020204" pitchFamily="34" charset="0"/>
                <a:ea typeface="Times New Roman" panose="02020603050405020304" pitchFamily="18" charset="0"/>
                <a:cs typeface="Helvetica" panose="020B0604020202020204" pitchFamily="34" charset="0"/>
              </a:rPr>
              <a:t> </a:t>
            </a:r>
            <a:r>
              <a:rPr lang="en-CA" sz="2000" dirty="0">
                <a:solidFill>
                  <a:srgbClr val="373737"/>
                </a:solidFill>
                <a:effectLst/>
                <a:latin typeface="Arial Nova" panose="020B0504020202020204" pitchFamily="34" charset="0"/>
                <a:ea typeface="Times New Roman" panose="02020603050405020304" pitchFamily="18" charset="0"/>
                <a:cs typeface="Helvetica" panose="020B0604020202020204" pitchFamily="34" charset="0"/>
              </a:rPr>
              <a:t>because you have showered your servant with blessing! From now to the end of time, all generations will know the great things you have done for me.</a:t>
            </a:r>
            <a:r>
              <a:rPr lang="en-CA" sz="2000" dirty="0">
                <a:latin typeface="Arial Nova" panose="020B0504020202020204" pitchFamily="34" charset="0"/>
                <a:ea typeface="Times New Roman" panose="02020603050405020304" pitchFamily="18" charset="0"/>
                <a:cs typeface="Times New Roman" panose="02020603050405020304" pitchFamily="18" charset="0"/>
              </a:rPr>
              <a:t> </a:t>
            </a:r>
            <a:r>
              <a:rPr lang="en-CA" sz="2000" dirty="0">
                <a:solidFill>
                  <a:srgbClr val="373737"/>
                </a:solidFill>
                <a:effectLst/>
                <a:latin typeface="Arial Nova" panose="020B0504020202020204" pitchFamily="34" charset="0"/>
                <a:ea typeface="Times New Roman" panose="02020603050405020304" pitchFamily="18" charset="0"/>
                <a:cs typeface="Helvetica" panose="020B0604020202020204" pitchFamily="34" charset="0"/>
              </a:rPr>
              <a:t>Mighty One! Your name is holy! In every age, your compassion flows to those who reverence you But all who seek to exalt themselves in arrogance will be leveled by your power.</a:t>
            </a:r>
            <a:r>
              <a:rPr lang="en-CA" sz="2000" dirty="0">
                <a:latin typeface="Arial Nova" panose="020B0504020202020204" pitchFamily="34" charset="0"/>
                <a:ea typeface="Times New Roman" panose="02020603050405020304" pitchFamily="18" charset="0"/>
                <a:cs typeface="Times New Roman" panose="02020603050405020304" pitchFamily="18" charset="0"/>
              </a:rPr>
              <a:t> </a:t>
            </a:r>
            <a:r>
              <a:rPr lang="en-CA" sz="2000" dirty="0">
                <a:solidFill>
                  <a:srgbClr val="373737"/>
                </a:solidFill>
                <a:effectLst/>
                <a:latin typeface="Arial Nova" panose="020B0504020202020204" pitchFamily="34" charset="0"/>
                <a:ea typeface="Times New Roman" panose="02020603050405020304" pitchFamily="18" charset="0"/>
                <a:cs typeface="Helvetica" panose="020B0604020202020204" pitchFamily="34" charset="0"/>
              </a:rPr>
              <a:t>You have deposed the mighty from their seats of power  and have raised the lowly to high places. Those who suffer hunger, you have filled with good things. Those who are privileged, you have turned away empty-handed.</a:t>
            </a:r>
            <a:r>
              <a:rPr lang="en-CA" sz="2000" dirty="0">
                <a:latin typeface="Arial Nova" panose="020B0504020202020204" pitchFamily="34" charset="0"/>
                <a:ea typeface="Times New Roman" panose="02020603050405020304" pitchFamily="18" charset="0"/>
                <a:cs typeface="Times New Roman" panose="02020603050405020304" pitchFamily="18" charset="0"/>
              </a:rPr>
              <a:t> </a:t>
            </a:r>
            <a:r>
              <a:rPr lang="en-CA" sz="2000" dirty="0">
                <a:solidFill>
                  <a:srgbClr val="373737"/>
                </a:solidFill>
                <a:effectLst/>
                <a:latin typeface="Arial Nova" panose="020B0504020202020204" pitchFamily="34" charset="0"/>
                <a:ea typeface="Times New Roman" panose="02020603050405020304" pitchFamily="18" charset="0"/>
                <a:cs typeface="Helvetica" panose="020B0604020202020204" pitchFamily="34" charset="0"/>
              </a:rPr>
              <a:t>You have come to the aid of your people, in fulfillment of the promise you made to our ancestors—when you spoke blessing to Sarah and Hagar</a:t>
            </a:r>
            <a:r>
              <a:rPr lang="en-CA" sz="2000" dirty="0">
                <a:solidFill>
                  <a:srgbClr val="373737"/>
                </a:solidFill>
                <a:latin typeface="Arial Nova" panose="020B0504020202020204" pitchFamily="34" charset="0"/>
                <a:ea typeface="Times New Roman" panose="02020603050405020304" pitchFamily="18" charset="0"/>
                <a:cs typeface="Helvetica" panose="020B0604020202020204" pitchFamily="34" charset="0"/>
              </a:rPr>
              <a:t> </a:t>
            </a:r>
            <a:r>
              <a:rPr lang="en-CA" sz="2000" dirty="0">
                <a:solidFill>
                  <a:srgbClr val="373737"/>
                </a:solidFill>
                <a:effectLst/>
                <a:latin typeface="Arial Nova" panose="020B0504020202020204" pitchFamily="34" charset="0"/>
                <a:ea typeface="Times New Roman" panose="02020603050405020304" pitchFamily="18" charset="0"/>
                <a:cs typeface="Helvetica" panose="020B0604020202020204" pitchFamily="34" charset="0"/>
              </a:rPr>
              <a:t>and all their descendants, to the utmost generation! Amen</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CA" sz="2000" dirty="0">
                <a:effectLst/>
                <a:latin typeface="Arial Nova" panose="020B050402020202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CA" sz="18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CA" sz="1800" dirty="0">
                <a:effectLst/>
                <a:latin typeface="Arial Nova" panose="020B05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75012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BDE1-5884-D11A-00A9-7D26977EDE86}"/>
              </a:ext>
            </a:extLst>
          </p:cNvPr>
          <p:cNvSpPr>
            <a:spLocks noGrp="1"/>
          </p:cNvSpPr>
          <p:nvPr>
            <p:ph type="title"/>
          </p:nvPr>
        </p:nvSpPr>
        <p:spPr>
          <a:xfrm>
            <a:off x="609600" y="2490928"/>
            <a:ext cx="10972800" cy="1139825"/>
          </a:xfrm>
        </p:spPr>
        <p:txBody>
          <a:bodyPr/>
          <a:lstStyle/>
          <a:p>
            <a:pPr algn="ctr"/>
            <a:r>
              <a:rPr lang="en-US" sz="5400" b="1" dirty="0">
                <a:latin typeface="Comic Sans MS" panose="030F0702030302020204" pitchFamily="66" charset="0"/>
              </a:rPr>
              <a:t>MEET THE BIBLICAL CHARACTERS</a:t>
            </a:r>
            <a:endParaRPr lang="en-CA" sz="5400" b="1" dirty="0">
              <a:latin typeface="Comic Sans MS" panose="030F0702030302020204" pitchFamily="66" charset="0"/>
            </a:endParaRPr>
          </a:p>
        </p:txBody>
      </p:sp>
    </p:spTree>
    <p:extLst>
      <p:ext uri="{BB962C8B-B14F-4D97-AF65-F5344CB8AC3E}">
        <p14:creationId xmlns:p14="http://schemas.microsoft.com/office/powerpoint/2010/main" val="205116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EFC005AE-2752-171E-DA0D-E2FDED7BE862}"/>
              </a:ext>
            </a:extLst>
          </p:cNvPr>
          <p:cNvSpPr>
            <a:spLocks noGrp="1"/>
          </p:cNvSpPr>
          <p:nvPr>
            <p:ph type="title"/>
          </p:nvPr>
        </p:nvSpPr>
        <p:spPr>
          <a:xfrm>
            <a:off x="609600" y="277814"/>
            <a:ext cx="10972800" cy="835369"/>
          </a:xfrm>
        </p:spPr>
        <p:txBody>
          <a:bodyPr/>
          <a:lstStyle/>
          <a:p>
            <a:pPr algn="ctr"/>
            <a:r>
              <a:rPr lang="en-US" b="1" dirty="0">
                <a:solidFill>
                  <a:srgbClr val="008000"/>
                </a:solidFill>
                <a:latin typeface="Comic Sans MS" panose="030F0702030302020204" pitchFamily="66" charset="0"/>
              </a:rPr>
              <a:t>JOHN THE BAPTIST</a:t>
            </a:r>
          </a:p>
        </p:txBody>
      </p:sp>
      <p:pic>
        <p:nvPicPr>
          <p:cNvPr id="1026" name="Picture 2" descr="See related image detail. Pin on The Chosen">
            <a:extLst>
              <a:ext uri="{FF2B5EF4-FFF2-40B4-BE49-F238E27FC236}">
                <a16:creationId xmlns:a16="http://schemas.microsoft.com/office/drawing/2014/main" id="{D3DB24D4-1C29-9A7B-E989-6C70D2CFF50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 b="15862"/>
          <a:stretch/>
        </p:blipFill>
        <p:spPr bwMode="auto">
          <a:xfrm>
            <a:off x="609600" y="1600201"/>
            <a:ext cx="5384800" cy="4530725"/>
          </a:xfrm>
          <a:prstGeom prst="rect">
            <a:avLst/>
          </a:prstGeom>
          <a:solidFill>
            <a:srgbClr val="FFFFFF"/>
          </a:solidFill>
        </p:spPr>
      </p:pic>
      <p:sp>
        <p:nvSpPr>
          <p:cNvPr id="1033" name="Content Placeholder 3">
            <a:extLst>
              <a:ext uri="{FF2B5EF4-FFF2-40B4-BE49-F238E27FC236}">
                <a16:creationId xmlns:a16="http://schemas.microsoft.com/office/drawing/2014/main" id="{B0889325-4239-70BB-2F32-24F0D7664691}"/>
              </a:ext>
            </a:extLst>
          </p:cNvPr>
          <p:cNvSpPr>
            <a:spLocks noGrp="1"/>
          </p:cNvSpPr>
          <p:nvPr>
            <p:ph sz="half" idx="2"/>
          </p:nvPr>
        </p:nvSpPr>
        <p:spPr>
          <a:xfrm>
            <a:off x="6197600" y="1600201"/>
            <a:ext cx="5384800" cy="4530725"/>
          </a:xfrm>
        </p:spPr>
        <p:txBody>
          <a:bodyPr/>
          <a:lstStyle/>
          <a:p>
            <a:r>
              <a:rPr lang="en-US" sz="2400" dirty="0">
                <a:latin typeface="Arial Nova" panose="020B0504020202020204" pitchFamily="34" charset="0"/>
              </a:rPr>
              <a:t>John was the foretold forerunner of Jesus who called Jews to repent in preparation for the Messiah. John and Jesus were cousins. </a:t>
            </a:r>
          </a:p>
          <a:p>
            <a:r>
              <a:rPr lang="en-US" sz="2400" dirty="0">
                <a:latin typeface="Arial Nova" panose="020B0504020202020204" pitchFamily="34" charset="0"/>
              </a:rPr>
              <a:t>After a faithful ministry, he was imprisoned for his unpopular message and beheaded by Herod. </a:t>
            </a:r>
          </a:p>
          <a:p>
            <a:r>
              <a:rPr lang="en-US" sz="2400" dirty="0">
                <a:latin typeface="Arial Nova" panose="020B0504020202020204" pitchFamily="34" charset="0"/>
              </a:rPr>
              <a:t>John baptizes Jesus</a:t>
            </a:r>
          </a:p>
          <a:p>
            <a:r>
              <a:rPr lang="en-US" sz="2400" dirty="0">
                <a:latin typeface="Arial Nova" panose="020B0504020202020204" pitchFamily="34" charset="0"/>
              </a:rPr>
              <a:t>He is Jesus’ cousin.</a:t>
            </a:r>
          </a:p>
          <a:p>
            <a:r>
              <a:rPr lang="en-US" sz="2400" dirty="0">
                <a:latin typeface="Arial Nova" panose="020B0504020202020204" pitchFamily="34" charset="0"/>
              </a:rPr>
              <a:t>He is familiar with the priests &amp; their ways as his father was a priest.</a:t>
            </a:r>
          </a:p>
        </p:txBody>
      </p:sp>
    </p:spTree>
    <p:extLst>
      <p:ext uri="{BB962C8B-B14F-4D97-AF65-F5344CB8AC3E}">
        <p14:creationId xmlns:p14="http://schemas.microsoft.com/office/powerpoint/2010/main" val="328616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480F-60E7-8F9F-B960-4DDE905AD052}"/>
              </a:ext>
            </a:extLst>
          </p:cNvPr>
          <p:cNvSpPr>
            <a:spLocks noGrp="1"/>
          </p:cNvSpPr>
          <p:nvPr>
            <p:ph type="title"/>
          </p:nvPr>
        </p:nvSpPr>
        <p:spPr>
          <a:xfrm>
            <a:off x="609600" y="277814"/>
            <a:ext cx="10972800" cy="1139825"/>
          </a:xfrm>
        </p:spPr>
        <p:txBody>
          <a:bodyPr wrap="square" anchor="t">
            <a:normAutofit/>
          </a:bodyPr>
          <a:lstStyle/>
          <a:p>
            <a:pPr algn="ctr"/>
            <a:r>
              <a:rPr lang="en-US" b="1" dirty="0">
                <a:latin typeface="Comic Sans MS" panose="030F0702030302020204" pitchFamily="66" charset="0"/>
              </a:rPr>
              <a:t>JAMES &amp; JOHN, SONS OF ZEBEDEE</a:t>
            </a:r>
            <a:endParaRPr lang="en-CA" b="1" dirty="0">
              <a:latin typeface="Comic Sans MS" panose="030F0702030302020204" pitchFamily="66" charset="0"/>
            </a:endParaRPr>
          </a:p>
        </p:txBody>
      </p:sp>
      <p:pic>
        <p:nvPicPr>
          <p:cNvPr id="2052" name="Picture 4" descr="The Chosen - We know what the wisemen brought for... | Facebook">
            <a:extLst>
              <a:ext uri="{FF2B5EF4-FFF2-40B4-BE49-F238E27FC236}">
                <a16:creationId xmlns:a16="http://schemas.microsoft.com/office/drawing/2014/main" id="{A1658DEA-FEBA-22B8-41D8-69974BC59BE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09600" y="1601750"/>
            <a:ext cx="5384800" cy="4527627"/>
          </a:xfrm>
          <a:prstGeom prst="rect">
            <a:avLst/>
          </a:prstGeom>
          <a:solidFill>
            <a:srgbClr val="FFFFFF"/>
          </a:solidFill>
        </p:spPr>
      </p:pic>
      <p:sp>
        <p:nvSpPr>
          <p:cNvPr id="2057" name="Content Placeholder 3">
            <a:extLst>
              <a:ext uri="{FF2B5EF4-FFF2-40B4-BE49-F238E27FC236}">
                <a16:creationId xmlns:a16="http://schemas.microsoft.com/office/drawing/2014/main" id="{1DA50E20-A377-BA84-7ADA-7ECE54DAC1A5}"/>
              </a:ext>
            </a:extLst>
          </p:cNvPr>
          <p:cNvSpPr>
            <a:spLocks noGrp="1"/>
          </p:cNvSpPr>
          <p:nvPr>
            <p:ph sz="half" idx="2"/>
          </p:nvPr>
        </p:nvSpPr>
        <p:spPr>
          <a:xfrm>
            <a:off x="6197600" y="1600201"/>
            <a:ext cx="5384800" cy="4530725"/>
          </a:xfrm>
        </p:spPr>
        <p:txBody>
          <a:bodyPr/>
          <a:lstStyle/>
          <a:p>
            <a:r>
              <a:rPr lang="en-US" sz="2400" dirty="0">
                <a:latin typeface="Arial Nova" panose="020B0504020202020204" pitchFamily="34" charset="0"/>
              </a:rPr>
              <a:t>Become with Peter Jesus’ closest disciples. </a:t>
            </a:r>
          </a:p>
          <a:p>
            <a:r>
              <a:rPr lang="en-US" sz="2400" dirty="0">
                <a:latin typeface="Arial Nova" panose="020B0504020202020204" pitchFamily="34" charset="0"/>
              </a:rPr>
              <a:t>James probably older than John as he is always mentioned first</a:t>
            </a:r>
          </a:p>
          <a:p>
            <a:r>
              <a:rPr lang="en-US" sz="2400" dirty="0">
                <a:latin typeface="Arial Nova" panose="020B0504020202020204" pitchFamily="34" charset="0"/>
              </a:rPr>
              <a:t>Left everything to follow Jesus after miraculous catch of fish</a:t>
            </a:r>
          </a:p>
          <a:p>
            <a:r>
              <a:rPr lang="en-US" sz="2400" dirty="0">
                <a:latin typeface="Arial Nova" panose="020B0504020202020204" pitchFamily="34" charset="0"/>
              </a:rPr>
              <a:t>James was the first apostle to be martyred in AD 44. (Acts 12:1 – 5)</a:t>
            </a:r>
          </a:p>
          <a:p>
            <a:r>
              <a:rPr lang="en-US" sz="2400" dirty="0">
                <a:latin typeface="Arial Nova" panose="020B0504020202020204" pitchFamily="34" charset="0"/>
              </a:rPr>
              <a:t>John one of key leaders in early church</a:t>
            </a:r>
          </a:p>
        </p:txBody>
      </p:sp>
    </p:spTree>
    <p:extLst>
      <p:ext uri="{BB962C8B-B14F-4D97-AF65-F5344CB8AC3E}">
        <p14:creationId xmlns:p14="http://schemas.microsoft.com/office/powerpoint/2010/main" val="258091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E4B2687E-794D-0316-12E5-DF2C96908235}"/>
              </a:ext>
            </a:extLst>
          </p:cNvPr>
          <p:cNvSpPr>
            <a:spLocks noGrp="1"/>
          </p:cNvSpPr>
          <p:nvPr>
            <p:ph type="title"/>
          </p:nvPr>
        </p:nvSpPr>
        <p:spPr>
          <a:xfrm>
            <a:off x="609600" y="277814"/>
            <a:ext cx="10972800" cy="1139825"/>
          </a:xfrm>
        </p:spPr>
        <p:txBody>
          <a:bodyPr/>
          <a:lstStyle/>
          <a:p>
            <a:pPr algn="ctr"/>
            <a:r>
              <a:rPr lang="en-US" b="1" dirty="0">
                <a:latin typeface="Comic Sans MS" panose="030F0702030302020204" pitchFamily="66" charset="0"/>
              </a:rPr>
              <a:t>THOMAS THE DOUBTER</a:t>
            </a:r>
          </a:p>
        </p:txBody>
      </p:sp>
      <p:pic>
        <p:nvPicPr>
          <p:cNvPr id="2050" name="Picture 2" descr="Thomas | The Chosen Wiki | Fandom">
            <a:extLst>
              <a:ext uri="{FF2B5EF4-FFF2-40B4-BE49-F238E27FC236}">
                <a16:creationId xmlns:a16="http://schemas.microsoft.com/office/drawing/2014/main" id="{9EA00B46-FEF1-F8EE-76F2-57C347F09FC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073" r="25075" b="2"/>
          <a:stretch/>
        </p:blipFill>
        <p:spPr bwMode="auto">
          <a:xfrm>
            <a:off x="609600" y="1600201"/>
            <a:ext cx="5384800" cy="45307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057" name="Content Placeholder 3">
            <a:extLst>
              <a:ext uri="{FF2B5EF4-FFF2-40B4-BE49-F238E27FC236}">
                <a16:creationId xmlns:a16="http://schemas.microsoft.com/office/drawing/2014/main" id="{952861DD-DD7B-95E6-B616-C9593E9C0656}"/>
              </a:ext>
            </a:extLst>
          </p:cNvPr>
          <p:cNvSpPr>
            <a:spLocks noGrp="1"/>
          </p:cNvSpPr>
          <p:nvPr>
            <p:ph sz="half" idx="2"/>
          </p:nvPr>
        </p:nvSpPr>
        <p:spPr>
          <a:xfrm>
            <a:off x="6197600" y="1600201"/>
            <a:ext cx="5384800" cy="4530725"/>
          </a:xfrm>
        </p:spPr>
        <p:txBody>
          <a:bodyPr/>
          <a:lstStyle/>
          <a:p>
            <a:r>
              <a:rPr lang="en-US" dirty="0">
                <a:latin typeface="Arial Nova" panose="020B0504020202020204" pitchFamily="34" charset="0"/>
              </a:rPr>
              <a:t>In list of 12 apostles in Mark 3:18, Matt 10:3, Luke 6:15 &amp; Acts 1:13</a:t>
            </a:r>
          </a:p>
          <a:p>
            <a:r>
              <a:rPr lang="en-US" dirty="0">
                <a:latin typeface="Arial Nova" panose="020B0504020202020204" pitchFamily="34" charset="0"/>
              </a:rPr>
              <a:t>In John 20:24 9 29 he refuses to believe in resurrection until he has seen risen Jesus</a:t>
            </a:r>
          </a:p>
          <a:p>
            <a:r>
              <a:rPr lang="en-US" dirty="0">
                <a:latin typeface="Arial Nova" panose="020B0504020202020204" pitchFamily="34" charset="0"/>
              </a:rPr>
              <a:t>Quoted in stories of raising of Lazarus John 11: 1 – 6 &amp; Jesus ‘ last word to disciples before arrest John 14:5</a:t>
            </a:r>
          </a:p>
        </p:txBody>
      </p:sp>
    </p:spTree>
    <p:extLst>
      <p:ext uri="{BB962C8B-B14F-4D97-AF65-F5344CB8AC3E}">
        <p14:creationId xmlns:p14="http://schemas.microsoft.com/office/powerpoint/2010/main" val="107387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FE527-334B-5BA0-33A0-4F7782CB47C1}"/>
              </a:ext>
            </a:extLst>
          </p:cNvPr>
          <p:cNvSpPr>
            <a:spLocks noGrp="1"/>
          </p:cNvSpPr>
          <p:nvPr>
            <p:ph type="title"/>
          </p:nvPr>
        </p:nvSpPr>
        <p:spPr>
          <a:xfrm>
            <a:off x="609600" y="277814"/>
            <a:ext cx="10972800" cy="861873"/>
          </a:xfrm>
        </p:spPr>
        <p:txBody>
          <a:bodyPr wrap="square" anchor="t">
            <a:normAutofit/>
          </a:bodyPr>
          <a:lstStyle/>
          <a:p>
            <a:pPr algn="ctr">
              <a:lnSpc>
                <a:spcPct val="90000"/>
              </a:lnSpc>
            </a:pPr>
            <a:r>
              <a:rPr lang="en-US" sz="3600" b="1" dirty="0">
                <a:latin typeface="Comic Sans MS" panose="030F0702030302020204" pitchFamily="66" charset="0"/>
              </a:rPr>
              <a:t>MARY OF NAZARETH, MOTHER OF JESUS</a:t>
            </a:r>
            <a:endParaRPr lang="en-CA" sz="3600" b="1" dirty="0">
              <a:latin typeface="Comic Sans MS" panose="030F0702030302020204" pitchFamily="66" charset="0"/>
            </a:endParaRPr>
          </a:p>
        </p:txBody>
      </p:sp>
      <p:pic>
        <p:nvPicPr>
          <p:cNvPr id="1026" name="Picture 2" descr="The wonder of playing Mother Mary in 'The Chosen' - Eternity News">
            <a:extLst>
              <a:ext uri="{FF2B5EF4-FFF2-40B4-BE49-F238E27FC236}">
                <a16:creationId xmlns:a16="http://schemas.microsoft.com/office/drawing/2014/main" id="{94D405CC-6EA0-C208-0AC7-A0E3867CBE9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94" b="48116"/>
          <a:stretch/>
        </p:blipFill>
        <p:spPr bwMode="auto">
          <a:xfrm>
            <a:off x="609600" y="1139687"/>
            <a:ext cx="10972800" cy="499123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02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0AE0B99-1F75-3CE1-805E-063A4DF1A090}"/>
              </a:ext>
            </a:extLst>
          </p:cNvPr>
          <p:cNvSpPr>
            <a:spLocks noGrp="1"/>
          </p:cNvSpPr>
          <p:nvPr>
            <p:ph type="title"/>
          </p:nvPr>
        </p:nvSpPr>
        <p:spPr>
          <a:xfrm>
            <a:off x="609600" y="277814"/>
            <a:ext cx="10972800" cy="1139825"/>
          </a:xfrm>
        </p:spPr>
        <p:txBody>
          <a:bodyPr/>
          <a:lstStyle/>
          <a:p>
            <a:pPr algn="ctr"/>
            <a:r>
              <a:rPr lang="en-US" sz="4400" b="1" dirty="0">
                <a:latin typeface="Comic Sans MS" panose="030F0702030302020204" pitchFamily="66" charset="0"/>
              </a:rPr>
              <a:t>JESUS</a:t>
            </a:r>
            <a:endParaRPr lang="en-US" sz="4400" dirty="0"/>
          </a:p>
        </p:txBody>
      </p:sp>
      <p:pic>
        <p:nvPicPr>
          <p:cNvPr id="5" name="Picture 2" descr="Jesus of Nazareth | The Chosen Wiki | Fandom">
            <a:extLst>
              <a:ext uri="{FF2B5EF4-FFF2-40B4-BE49-F238E27FC236}">
                <a16:creationId xmlns:a16="http://schemas.microsoft.com/office/drawing/2014/main" id="{31654199-B664-3FFB-00B2-FE6E4E042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0" b="36112"/>
          <a:stretch/>
        </p:blipFill>
        <p:spPr bwMode="auto">
          <a:xfrm>
            <a:off x="609600" y="1600201"/>
            <a:ext cx="10972800" cy="4530725"/>
          </a:xfrm>
          <a:prstGeom prst="rect">
            <a:avLst/>
          </a:prstGeom>
          <a:solidFill>
            <a:srgbClr val="FFFFFF"/>
          </a:solidFill>
        </p:spPr>
      </p:pic>
    </p:spTree>
    <p:extLst>
      <p:ext uri="{BB962C8B-B14F-4D97-AF65-F5344CB8AC3E}">
        <p14:creationId xmlns:p14="http://schemas.microsoft.com/office/powerpoint/2010/main" val="2622503954"/>
      </p:ext>
    </p:extLst>
  </p:cSld>
  <p:clrMapOvr>
    <a:masterClrMapping/>
  </p:clrMapOvr>
</p:sld>
</file>

<file path=ppt/theme/theme1.xml><?xml version="1.0" encoding="utf-8"?>
<a:theme xmlns:a="http://schemas.openxmlformats.org/drawingml/2006/main" name="Theme2">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A9B8D2C9-EE3A-4E28-93BC-052DB161AD0E}" vid="{2EE3BD5C-8710-47ED-8FFF-DB17FCA2D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40533</TotalTime>
  <Words>885</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Nova</vt:lpstr>
      <vt:lpstr>Brush Script MT</vt:lpstr>
      <vt:lpstr>Calibri</vt:lpstr>
      <vt:lpstr>Comic Sans MS</vt:lpstr>
      <vt:lpstr>Garamond</vt:lpstr>
      <vt:lpstr>Wingdings</vt:lpstr>
      <vt:lpstr>Theme2</vt:lpstr>
      <vt:lpstr>THE CHOSEN EPISODE FIVE</vt:lpstr>
      <vt:lpstr>OPENING PRAYER</vt:lpstr>
      <vt:lpstr>OPENING PRAYER</vt:lpstr>
      <vt:lpstr>MEET THE BIBLICAL CHARACTERS</vt:lpstr>
      <vt:lpstr>JOHN THE BAPTIST</vt:lpstr>
      <vt:lpstr>JAMES &amp; JOHN, SONS OF ZEBEDEE</vt:lpstr>
      <vt:lpstr>THOMAS THE DOUBTER</vt:lpstr>
      <vt:lpstr>MARY OF NAZARETH, MOTHER OF JESUS</vt:lpstr>
      <vt:lpstr>JESUS</vt:lpstr>
      <vt:lpstr>EPISODE OVERVIEW</vt:lpstr>
      <vt:lpstr>EPISODE OVERVIEW</vt:lpstr>
      <vt:lpstr>TABLE TALK </vt:lpstr>
      <vt:lpstr>TABLE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Shore</dc:creator>
  <cp:lastModifiedBy>Anne Shore</cp:lastModifiedBy>
  <cp:revision>68</cp:revision>
  <cp:lastPrinted>2023-03-23T20:00:30Z</cp:lastPrinted>
  <dcterms:created xsi:type="dcterms:W3CDTF">2019-04-09T13:00:29Z</dcterms:created>
  <dcterms:modified xsi:type="dcterms:W3CDTF">2023-11-13T17:50:30Z</dcterms:modified>
</cp:coreProperties>
</file>